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9"/>
  </p:notesMasterIdLst>
  <p:sldIdLst>
    <p:sldId id="256" r:id="rId2"/>
    <p:sldId id="257" r:id="rId3"/>
    <p:sldId id="275" r:id="rId4"/>
    <p:sldId id="258" r:id="rId5"/>
    <p:sldId id="288" r:id="rId6"/>
    <p:sldId id="277" r:id="rId7"/>
    <p:sldId id="259" r:id="rId8"/>
    <p:sldId id="260" r:id="rId9"/>
    <p:sldId id="282" r:id="rId10"/>
    <p:sldId id="281" r:id="rId11"/>
    <p:sldId id="280" r:id="rId12"/>
    <p:sldId id="269" r:id="rId13"/>
    <p:sldId id="274" r:id="rId14"/>
    <p:sldId id="270" r:id="rId15"/>
    <p:sldId id="271" r:id="rId16"/>
    <p:sldId id="272" r:id="rId17"/>
    <p:sldId id="261" r:id="rId18"/>
    <p:sldId id="262" r:id="rId19"/>
    <p:sldId id="263" r:id="rId20"/>
    <p:sldId id="286" r:id="rId21"/>
    <p:sldId id="285" r:id="rId22"/>
    <p:sldId id="284" r:id="rId23"/>
    <p:sldId id="283" r:id="rId24"/>
    <p:sldId id="264" r:id="rId25"/>
    <p:sldId id="292" r:id="rId26"/>
    <p:sldId id="300" r:id="rId27"/>
    <p:sldId id="293" r:id="rId28"/>
    <p:sldId id="294" r:id="rId29"/>
    <p:sldId id="295" r:id="rId30"/>
    <p:sldId id="296" r:id="rId31"/>
    <p:sldId id="297" r:id="rId32"/>
    <p:sldId id="298" r:id="rId33"/>
    <p:sldId id="299" r:id="rId34"/>
    <p:sldId id="267" r:id="rId35"/>
    <p:sldId id="291" r:id="rId36"/>
    <p:sldId id="289" r:id="rId37"/>
    <p:sldId id="287"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47"/>
    <p:restoredTop sz="77963"/>
  </p:normalViewPr>
  <p:slideViewPr>
    <p:cSldViewPr snapToGrid="0" snapToObjects="1">
      <p:cViewPr varScale="1">
        <p:scale>
          <a:sx n="100" d="100"/>
          <a:sy n="100" d="100"/>
        </p:scale>
        <p:origin x="166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rts/_rels/chart1.xml.rels><?xml version="1.0" encoding="UTF-8" standalone="yes"?>
<Relationships xmlns="http://schemas.openxmlformats.org/package/2006/relationships"><Relationship Id="rId3" Type="http://schemas.openxmlformats.org/officeDocument/2006/relationships/oleObject" Target="file:////Users/ruben.vasconcelos/Desktop/pract/user_eval/User%20eval%20responses%20fina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ruben.vasconcelos/Desktop/pract/user_eval/User%20eval%20responses%20fina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ruben.vasconcelos/Desktop/pract/api_res/timing_run.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Sheet1!$B$13</c:f>
              <c:strCache>
                <c:ptCount val="1"/>
                <c:pt idx="0">
                  <c:v>Strongly disagree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Sheet1!$A$14:$A$19</c:f>
              <c:strCache>
                <c:ptCount val="6"/>
                <c:pt idx="0">
                  <c:v>Overall user experience</c:v>
                </c:pt>
                <c:pt idx="1">
                  <c:v>User experience - HUB</c:v>
                </c:pt>
                <c:pt idx="2">
                  <c:v>User experience - CLI</c:v>
                </c:pt>
                <c:pt idx="3">
                  <c:v>Previous exposure to container PaaS</c:v>
                </c:pt>
                <c:pt idx="4">
                  <c:v>Overall appeal and usefulness</c:v>
                </c:pt>
                <c:pt idx="5">
                  <c:v>Contribution interest</c:v>
                </c:pt>
              </c:strCache>
            </c:strRef>
          </c:cat>
          <c:val>
            <c:numRef>
              <c:f>Sheet1!$B$14:$B$19</c:f>
              <c:numCache>
                <c:formatCode>General</c:formatCode>
                <c:ptCount val="6"/>
                <c:pt idx="0">
                  <c:v>11</c:v>
                </c:pt>
                <c:pt idx="1">
                  <c:v>11</c:v>
                </c:pt>
                <c:pt idx="2">
                  <c:v>0</c:v>
                </c:pt>
                <c:pt idx="4">
                  <c:v>3</c:v>
                </c:pt>
                <c:pt idx="5">
                  <c:v>4</c:v>
                </c:pt>
              </c:numCache>
            </c:numRef>
          </c:val>
          <c:extLst>
            <c:ext xmlns:c16="http://schemas.microsoft.com/office/drawing/2014/chart" uri="{C3380CC4-5D6E-409C-BE32-E72D297353CC}">
              <c16:uniqueId val="{00000000-5D41-4E41-9971-1526B23FEF8F}"/>
            </c:ext>
          </c:extLst>
        </c:ser>
        <c:ser>
          <c:idx val="1"/>
          <c:order val="1"/>
          <c:tx>
            <c:strRef>
              <c:f>Sheet1!$C$13</c:f>
              <c:strCache>
                <c:ptCount val="1"/>
                <c:pt idx="0">
                  <c:v>Disagree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Sheet1!$A$14:$A$19</c:f>
              <c:strCache>
                <c:ptCount val="6"/>
                <c:pt idx="0">
                  <c:v>Overall user experience</c:v>
                </c:pt>
                <c:pt idx="1">
                  <c:v>User experience - HUB</c:v>
                </c:pt>
                <c:pt idx="2">
                  <c:v>User experience - CLI</c:v>
                </c:pt>
                <c:pt idx="3">
                  <c:v>Previous exposure to container PaaS</c:v>
                </c:pt>
                <c:pt idx="4">
                  <c:v>Overall appeal and usefulness</c:v>
                </c:pt>
                <c:pt idx="5">
                  <c:v>Contribution interest</c:v>
                </c:pt>
              </c:strCache>
            </c:strRef>
          </c:cat>
          <c:val>
            <c:numRef>
              <c:f>Sheet1!$C$14:$C$19</c:f>
              <c:numCache>
                <c:formatCode>General</c:formatCode>
                <c:ptCount val="6"/>
                <c:pt idx="0">
                  <c:v>24</c:v>
                </c:pt>
                <c:pt idx="1">
                  <c:v>21</c:v>
                </c:pt>
                <c:pt idx="2">
                  <c:v>3</c:v>
                </c:pt>
                <c:pt idx="3">
                  <c:v>2</c:v>
                </c:pt>
                <c:pt idx="4">
                  <c:v>3</c:v>
                </c:pt>
                <c:pt idx="5">
                  <c:v>6</c:v>
                </c:pt>
              </c:numCache>
            </c:numRef>
          </c:val>
          <c:extLst>
            <c:ext xmlns:c16="http://schemas.microsoft.com/office/drawing/2014/chart" uri="{C3380CC4-5D6E-409C-BE32-E72D297353CC}">
              <c16:uniqueId val="{00000001-5D41-4E41-9971-1526B23FEF8F}"/>
            </c:ext>
          </c:extLst>
        </c:ser>
        <c:ser>
          <c:idx val="2"/>
          <c:order val="2"/>
          <c:tx>
            <c:strRef>
              <c:f>Sheet1!$D$13</c:f>
              <c:strCache>
                <c:ptCount val="1"/>
                <c:pt idx="0">
                  <c:v>Neutral</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Sheet1!$A$14:$A$19</c:f>
              <c:strCache>
                <c:ptCount val="6"/>
                <c:pt idx="0">
                  <c:v>Overall user experience</c:v>
                </c:pt>
                <c:pt idx="1">
                  <c:v>User experience - HUB</c:v>
                </c:pt>
                <c:pt idx="2">
                  <c:v>User experience - CLI</c:v>
                </c:pt>
                <c:pt idx="3">
                  <c:v>Previous exposure to container PaaS</c:v>
                </c:pt>
                <c:pt idx="4">
                  <c:v>Overall appeal and usefulness</c:v>
                </c:pt>
                <c:pt idx="5">
                  <c:v>Contribution interest</c:v>
                </c:pt>
              </c:strCache>
            </c:strRef>
          </c:cat>
          <c:val>
            <c:numRef>
              <c:f>Sheet1!$D$14:$D$19</c:f>
              <c:numCache>
                <c:formatCode>General</c:formatCode>
                <c:ptCount val="6"/>
                <c:pt idx="0">
                  <c:v>30</c:v>
                </c:pt>
                <c:pt idx="1">
                  <c:v>20</c:v>
                </c:pt>
                <c:pt idx="2">
                  <c:v>10</c:v>
                </c:pt>
                <c:pt idx="3">
                  <c:v>5</c:v>
                </c:pt>
                <c:pt idx="4">
                  <c:v>8</c:v>
                </c:pt>
                <c:pt idx="5">
                  <c:v>14</c:v>
                </c:pt>
              </c:numCache>
            </c:numRef>
          </c:val>
          <c:extLst>
            <c:ext xmlns:c16="http://schemas.microsoft.com/office/drawing/2014/chart" uri="{C3380CC4-5D6E-409C-BE32-E72D297353CC}">
              <c16:uniqueId val="{00000002-5D41-4E41-9971-1526B23FEF8F}"/>
            </c:ext>
          </c:extLst>
        </c:ser>
        <c:ser>
          <c:idx val="3"/>
          <c:order val="3"/>
          <c:tx>
            <c:strRef>
              <c:f>Sheet1!$E$13</c:f>
              <c:strCache>
                <c:ptCount val="1"/>
                <c:pt idx="0">
                  <c:v>Agree</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Sheet1!$A$14:$A$19</c:f>
              <c:strCache>
                <c:ptCount val="6"/>
                <c:pt idx="0">
                  <c:v>Overall user experience</c:v>
                </c:pt>
                <c:pt idx="1">
                  <c:v>User experience - HUB</c:v>
                </c:pt>
                <c:pt idx="2">
                  <c:v>User experience - CLI</c:v>
                </c:pt>
                <c:pt idx="3">
                  <c:v>Previous exposure to container PaaS</c:v>
                </c:pt>
                <c:pt idx="4">
                  <c:v>Overall appeal and usefulness</c:v>
                </c:pt>
                <c:pt idx="5">
                  <c:v>Contribution interest</c:v>
                </c:pt>
              </c:strCache>
            </c:strRef>
          </c:cat>
          <c:val>
            <c:numRef>
              <c:f>Sheet1!$E$14:$E$19</c:f>
              <c:numCache>
                <c:formatCode>General</c:formatCode>
                <c:ptCount val="6"/>
                <c:pt idx="0">
                  <c:v>69</c:v>
                </c:pt>
                <c:pt idx="1">
                  <c:v>31</c:v>
                </c:pt>
                <c:pt idx="2">
                  <c:v>38</c:v>
                </c:pt>
                <c:pt idx="3">
                  <c:v>36</c:v>
                </c:pt>
                <c:pt idx="4">
                  <c:v>7</c:v>
                </c:pt>
                <c:pt idx="5">
                  <c:v>14</c:v>
                </c:pt>
              </c:numCache>
            </c:numRef>
          </c:val>
          <c:extLst>
            <c:ext xmlns:c16="http://schemas.microsoft.com/office/drawing/2014/chart" uri="{C3380CC4-5D6E-409C-BE32-E72D297353CC}">
              <c16:uniqueId val="{00000003-5D41-4E41-9971-1526B23FEF8F}"/>
            </c:ext>
          </c:extLst>
        </c:ser>
        <c:ser>
          <c:idx val="4"/>
          <c:order val="4"/>
          <c:tx>
            <c:strRef>
              <c:f>Sheet1!$F$13</c:f>
              <c:strCache>
                <c:ptCount val="1"/>
                <c:pt idx="0">
                  <c:v>Strongly agree</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Sheet1!$A$14:$A$19</c:f>
              <c:strCache>
                <c:ptCount val="6"/>
                <c:pt idx="0">
                  <c:v>Overall user experience</c:v>
                </c:pt>
                <c:pt idx="1">
                  <c:v>User experience - HUB</c:v>
                </c:pt>
                <c:pt idx="2">
                  <c:v>User experience - CLI</c:v>
                </c:pt>
                <c:pt idx="3">
                  <c:v>Previous exposure to container PaaS</c:v>
                </c:pt>
                <c:pt idx="4">
                  <c:v>Overall appeal and usefulness</c:v>
                </c:pt>
                <c:pt idx="5">
                  <c:v>Contribution interest</c:v>
                </c:pt>
              </c:strCache>
            </c:strRef>
          </c:cat>
          <c:val>
            <c:numRef>
              <c:f>Sheet1!$F$14:$F$19</c:f>
              <c:numCache>
                <c:formatCode>General</c:formatCode>
                <c:ptCount val="6"/>
                <c:pt idx="0">
                  <c:v>124</c:v>
                </c:pt>
                <c:pt idx="1">
                  <c:v>46</c:v>
                </c:pt>
                <c:pt idx="2">
                  <c:v>78</c:v>
                </c:pt>
                <c:pt idx="4">
                  <c:v>22</c:v>
                </c:pt>
                <c:pt idx="5">
                  <c:v>5</c:v>
                </c:pt>
              </c:numCache>
            </c:numRef>
          </c:val>
          <c:extLst>
            <c:ext xmlns:c16="http://schemas.microsoft.com/office/drawing/2014/chart" uri="{C3380CC4-5D6E-409C-BE32-E72D297353CC}">
              <c16:uniqueId val="{00000004-5D41-4E41-9971-1526B23FEF8F}"/>
            </c:ext>
          </c:extLst>
        </c:ser>
        <c:dLbls>
          <c:showLegendKey val="0"/>
          <c:showVal val="0"/>
          <c:showCatName val="0"/>
          <c:showSerName val="0"/>
          <c:showPercent val="0"/>
          <c:showBubbleSize val="0"/>
        </c:dLbls>
        <c:gapWidth val="150"/>
        <c:overlap val="100"/>
        <c:axId val="1585592896"/>
        <c:axId val="1586185888"/>
      </c:barChart>
      <c:catAx>
        <c:axId val="1585592896"/>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1586185888"/>
        <c:crosses val="autoZero"/>
        <c:auto val="1"/>
        <c:lblAlgn val="ctr"/>
        <c:lblOffset val="100"/>
        <c:noMultiLvlLbl val="0"/>
      </c:catAx>
      <c:valAx>
        <c:axId val="1586185888"/>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15855928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400" b="1" i="0" baseline="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Sheet1!$B$23</c:f>
              <c:strCache>
                <c:ptCount val="1"/>
                <c:pt idx="0">
                  <c:v>Strongly disagree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Sheet1!$A$24:$A$26</c:f>
              <c:strCache>
                <c:ptCount val="3"/>
                <c:pt idx="0">
                  <c:v>2. Overall I think the HUB was easy to use and navigate.</c:v>
                </c:pt>
                <c:pt idx="1">
                  <c:v>3. Overall I think the grammar and vocab used in the HUB were accurate and easy to understand.</c:v>
                </c:pt>
                <c:pt idx="2">
                  <c:v>4. Overall I think the HUB was well designed and visually appealing.</c:v>
                </c:pt>
              </c:strCache>
            </c:strRef>
          </c:cat>
          <c:val>
            <c:numRef>
              <c:f>Sheet1!$B$24:$B$26</c:f>
              <c:numCache>
                <c:formatCode>General</c:formatCode>
                <c:ptCount val="3"/>
                <c:pt idx="0">
                  <c:v>1</c:v>
                </c:pt>
                <c:pt idx="1">
                  <c:v>1</c:v>
                </c:pt>
                <c:pt idx="2">
                  <c:v>9</c:v>
                </c:pt>
              </c:numCache>
            </c:numRef>
          </c:val>
          <c:extLst>
            <c:ext xmlns:c16="http://schemas.microsoft.com/office/drawing/2014/chart" uri="{C3380CC4-5D6E-409C-BE32-E72D297353CC}">
              <c16:uniqueId val="{00000000-215D-2742-BE60-2FF9C265B8C9}"/>
            </c:ext>
          </c:extLst>
        </c:ser>
        <c:ser>
          <c:idx val="1"/>
          <c:order val="1"/>
          <c:tx>
            <c:strRef>
              <c:f>Sheet1!$C$23</c:f>
              <c:strCache>
                <c:ptCount val="1"/>
                <c:pt idx="0">
                  <c:v>Disagree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Sheet1!$A$24:$A$26</c:f>
              <c:strCache>
                <c:ptCount val="3"/>
                <c:pt idx="0">
                  <c:v>2. Overall I think the HUB was easy to use and navigate.</c:v>
                </c:pt>
                <c:pt idx="1">
                  <c:v>3. Overall I think the grammar and vocab used in the HUB were accurate and easy to understand.</c:v>
                </c:pt>
                <c:pt idx="2">
                  <c:v>4. Overall I think the HUB was well designed and visually appealing.</c:v>
                </c:pt>
              </c:strCache>
            </c:strRef>
          </c:cat>
          <c:val>
            <c:numRef>
              <c:f>Sheet1!$C$24:$C$26</c:f>
              <c:numCache>
                <c:formatCode>General</c:formatCode>
                <c:ptCount val="3"/>
                <c:pt idx="0">
                  <c:v>4</c:v>
                </c:pt>
                <c:pt idx="1">
                  <c:v>2</c:v>
                </c:pt>
                <c:pt idx="2">
                  <c:v>15</c:v>
                </c:pt>
              </c:numCache>
            </c:numRef>
          </c:val>
          <c:extLst>
            <c:ext xmlns:c16="http://schemas.microsoft.com/office/drawing/2014/chart" uri="{C3380CC4-5D6E-409C-BE32-E72D297353CC}">
              <c16:uniqueId val="{00000001-215D-2742-BE60-2FF9C265B8C9}"/>
            </c:ext>
          </c:extLst>
        </c:ser>
        <c:ser>
          <c:idx val="2"/>
          <c:order val="2"/>
          <c:tx>
            <c:strRef>
              <c:f>Sheet1!$D$23</c:f>
              <c:strCache>
                <c:ptCount val="1"/>
                <c:pt idx="0">
                  <c:v>Neutral</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Sheet1!$A$24:$A$26</c:f>
              <c:strCache>
                <c:ptCount val="3"/>
                <c:pt idx="0">
                  <c:v>2. Overall I think the HUB was easy to use and navigate.</c:v>
                </c:pt>
                <c:pt idx="1">
                  <c:v>3. Overall I think the grammar and vocab used in the HUB were accurate and easy to understand.</c:v>
                </c:pt>
                <c:pt idx="2">
                  <c:v>4. Overall I think the HUB was well designed and visually appealing.</c:v>
                </c:pt>
              </c:strCache>
            </c:strRef>
          </c:cat>
          <c:val>
            <c:numRef>
              <c:f>Sheet1!$D$24:$D$26</c:f>
              <c:numCache>
                <c:formatCode>General</c:formatCode>
                <c:ptCount val="3"/>
                <c:pt idx="0">
                  <c:v>6</c:v>
                </c:pt>
                <c:pt idx="1">
                  <c:v>4</c:v>
                </c:pt>
                <c:pt idx="2">
                  <c:v>10</c:v>
                </c:pt>
              </c:numCache>
            </c:numRef>
          </c:val>
          <c:extLst>
            <c:ext xmlns:c16="http://schemas.microsoft.com/office/drawing/2014/chart" uri="{C3380CC4-5D6E-409C-BE32-E72D297353CC}">
              <c16:uniqueId val="{00000002-215D-2742-BE60-2FF9C265B8C9}"/>
            </c:ext>
          </c:extLst>
        </c:ser>
        <c:ser>
          <c:idx val="3"/>
          <c:order val="3"/>
          <c:tx>
            <c:strRef>
              <c:f>Sheet1!$E$23</c:f>
              <c:strCache>
                <c:ptCount val="1"/>
                <c:pt idx="0">
                  <c:v>Agree</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Sheet1!$A$24:$A$26</c:f>
              <c:strCache>
                <c:ptCount val="3"/>
                <c:pt idx="0">
                  <c:v>2. Overall I think the HUB was easy to use and navigate.</c:v>
                </c:pt>
                <c:pt idx="1">
                  <c:v>3. Overall I think the grammar and vocab used in the HUB were accurate and easy to understand.</c:v>
                </c:pt>
                <c:pt idx="2">
                  <c:v>4. Overall I think the HUB was well designed and visually appealing.</c:v>
                </c:pt>
              </c:strCache>
            </c:strRef>
          </c:cat>
          <c:val>
            <c:numRef>
              <c:f>Sheet1!$E$24:$E$26</c:f>
              <c:numCache>
                <c:formatCode>General</c:formatCode>
                <c:ptCount val="3"/>
                <c:pt idx="0">
                  <c:v>11</c:v>
                </c:pt>
                <c:pt idx="1">
                  <c:v>13</c:v>
                </c:pt>
                <c:pt idx="2">
                  <c:v>7</c:v>
                </c:pt>
              </c:numCache>
            </c:numRef>
          </c:val>
          <c:extLst>
            <c:ext xmlns:c16="http://schemas.microsoft.com/office/drawing/2014/chart" uri="{C3380CC4-5D6E-409C-BE32-E72D297353CC}">
              <c16:uniqueId val="{00000003-215D-2742-BE60-2FF9C265B8C9}"/>
            </c:ext>
          </c:extLst>
        </c:ser>
        <c:ser>
          <c:idx val="4"/>
          <c:order val="4"/>
          <c:tx>
            <c:strRef>
              <c:f>Sheet1!$F$23</c:f>
              <c:strCache>
                <c:ptCount val="1"/>
                <c:pt idx="0">
                  <c:v>Strongly agree</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Sheet1!$A$24:$A$26</c:f>
              <c:strCache>
                <c:ptCount val="3"/>
                <c:pt idx="0">
                  <c:v>2. Overall I think the HUB was easy to use and navigate.</c:v>
                </c:pt>
                <c:pt idx="1">
                  <c:v>3. Overall I think the grammar and vocab used in the HUB were accurate and easy to understand.</c:v>
                </c:pt>
                <c:pt idx="2">
                  <c:v>4. Overall I think the HUB was well designed and visually appealing.</c:v>
                </c:pt>
              </c:strCache>
            </c:strRef>
          </c:cat>
          <c:val>
            <c:numRef>
              <c:f>Sheet1!$F$24:$F$26</c:f>
              <c:numCache>
                <c:formatCode>General</c:formatCode>
                <c:ptCount val="3"/>
                <c:pt idx="0">
                  <c:v>21</c:v>
                </c:pt>
                <c:pt idx="1">
                  <c:v>23</c:v>
                </c:pt>
                <c:pt idx="2">
                  <c:v>2</c:v>
                </c:pt>
              </c:numCache>
            </c:numRef>
          </c:val>
          <c:extLst>
            <c:ext xmlns:c16="http://schemas.microsoft.com/office/drawing/2014/chart" uri="{C3380CC4-5D6E-409C-BE32-E72D297353CC}">
              <c16:uniqueId val="{00000004-215D-2742-BE60-2FF9C265B8C9}"/>
            </c:ext>
          </c:extLst>
        </c:ser>
        <c:dLbls>
          <c:showLegendKey val="0"/>
          <c:showVal val="0"/>
          <c:showCatName val="0"/>
          <c:showSerName val="0"/>
          <c:showPercent val="0"/>
          <c:showBubbleSize val="0"/>
        </c:dLbls>
        <c:gapWidth val="75"/>
        <c:overlap val="100"/>
        <c:axId val="873711696"/>
        <c:axId val="873713376"/>
      </c:barChart>
      <c:catAx>
        <c:axId val="873711696"/>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873713376"/>
        <c:crosses val="autoZero"/>
        <c:auto val="1"/>
        <c:lblAlgn val="ctr"/>
        <c:lblOffset val="100"/>
        <c:noMultiLvlLbl val="0"/>
      </c:catAx>
      <c:valAx>
        <c:axId val="873713376"/>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8737116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400" b="1" i="0" baseline="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Sheet1!$A$1</c:f>
              <c:strCache>
                <c:ptCount val="1"/>
                <c:pt idx="0">
                  <c:v>t2.micro</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val>
            <c:numRef>
              <c:f>Sheet1!$A$2:$A$1002</c:f>
              <c:numCache>
                <c:formatCode>General</c:formatCode>
                <c:ptCount val="1001"/>
                <c:pt idx="0">
                  <c:v>0.37</c:v>
                </c:pt>
                <c:pt idx="1">
                  <c:v>0.377</c:v>
                </c:pt>
                <c:pt idx="2">
                  <c:v>0.36499999999999999</c:v>
                </c:pt>
                <c:pt idx="3">
                  <c:v>0.52900000000000003</c:v>
                </c:pt>
                <c:pt idx="4">
                  <c:v>0.81799999999999995</c:v>
                </c:pt>
                <c:pt idx="5">
                  <c:v>0.37</c:v>
                </c:pt>
                <c:pt idx="6">
                  <c:v>0.35899999999999999</c:v>
                </c:pt>
                <c:pt idx="7">
                  <c:v>0.36799999999999999</c:v>
                </c:pt>
                <c:pt idx="8">
                  <c:v>0.36</c:v>
                </c:pt>
                <c:pt idx="9">
                  <c:v>0.35799999999999998</c:v>
                </c:pt>
                <c:pt idx="10">
                  <c:v>0.38900000000000001</c:v>
                </c:pt>
                <c:pt idx="11">
                  <c:v>0.37</c:v>
                </c:pt>
                <c:pt idx="12">
                  <c:v>0.35799999999999998</c:v>
                </c:pt>
                <c:pt idx="13">
                  <c:v>0.34899999999999998</c:v>
                </c:pt>
                <c:pt idx="14">
                  <c:v>0.37</c:v>
                </c:pt>
                <c:pt idx="15">
                  <c:v>0.36799999999999999</c:v>
                </c:pt>
                <c:pt idx="16">
                  <c:v>0.34799999999999998</c:v>
                </c:pt>
                <c:pt idx="17">
                  <c:v>0.36</c:v>
                </c:pt>
                <c:pt idx="18">
                  <c:v>0.35699999999999998</c:v>
                </c:pt>
                <c:pt idx="19">
                  <c:v>0.379</c:v>
                </c:pt>
                <c:pt idx="20">
                  <c:v>0.38100000000000001</c:v>
                </c:pt>
                <c:pt idx="21">
                  <c:v>0.35699999999999998</c:v>
                </c:pt>
                <c:pt idx="22">
                  <c:v>0.33900000000000002</c:v>
                </c:pt>
                <c:pt idx="23">
                  <c:v>0.35899999999999999</c:v>
                </c:pt>
                <c:pt idx="24">
                  <c:v>0.35899999999999999</c:v>
                </c:pt>
                <c:pt idx="25">
                  <c:v>0.60899999999999999</c:v>
                </c:pt>
                <c:pt idx="26">
                  <c:v>0.495</c:v>
                </c:pt>
                <c:pt idx="27">
                  <c:v>0.34300000000000003</c:v>
                </c:pt>
                <c:pt idx="28">
                  <c:v>0.35699999999999998</c:v>
                </c:pt>
                <c:pt idx="29">
                  <c:v>0.36</c:v>
                </c:pt>
                <c:pt idx="30">
                  <c:v>0.379</c:v>
                </c:pt>
                <c:pt idx="31">
                  <c:v>0.35799999999999998</c:v>
                </c:pt>
                <c:pt idx="32">
                  <c:v>0.34899999999999998</c:v>
                </c:pt>
                <c:pt idx="33">
                  <c:v>0.34899999999999998</c:v>
                </c:pt>
                <c:pt idx="34">
                  <c:v>0.36</c:v>
                </c:pt>
                <c:pt idx="35">
                  <c:v>0.38100000000000001</c:v>
                </c:pt>
                <c:pt idx="36">
                  <c:v>0.34699999999999998</c:v>
                </c:pt>
                <c:pt idx="37">
                  <c:v>0.35799999999999998</c:v>
                </c:pt>
                <c:pt idx="38">
                  <c:v>0.36</c:v>
                </c:pt>
                <c:pt idx="39">
                  <c:v>0.35799999999999998</c:v>
                </c:pt>
                <c:pt idx="40">
                  <c:v>0.371</c:v>
                </c:pt>
                <c:pt idx="41">
                  <c:v>0.36</c:v>
                </c:pt>
                <c:pt idx="42">
                  <c:v>0.376</c:v>
                </c:pt>
                <c:pt idx="43">
                  <c:v>0.35799999999999998</c:v>
                </c:pt>
                <c:pt idx="44">
                  <c:v>0.36899999999999999</c:v>
                </c:pt>
                <c:pt idx="45">
                  <c:v>0.36</c:v>
                </c:pt>
                <c:pt idx="46">
                  <c:v>0.36799999999999999</c:v>
                </c:pt>
                <c:pt idx="47">
                  <c:v>0.34699999999999998</c:v>
                </c:pt>
                <c:pt idx="48">
                  <c:v>0.36</c:v>
                </c:pt>
                <c:pt idx="49">
                  <c:v>0.36799999999999999</c:v>
                </c:pt>
                <c:pt idx="50">
                  <c:v>0.373</c:v>
                </c:pt>
                <c:pt idx="51">
                  <c:v>0.36899999999999999</c:v>
                </c:pt>
                <c:pt idx="52">
                  <c:v>0.36299999999999999</c:v>
                </c:pt>
                <c:pt idx="53">
                  <c:v>0.372</c:v>
                </c:pt>
                <c:pt idx="54">
                  <c:v>0.37</c:v>
                </c:pt>
                <c:pt idx="55">
                  <c:v>0.36899999999999999</c:v>
                </c:pt>
                <c:pt idx="56">
                  <c:v>0.36699999999999999</c:v>
                </c:pt>
                <c:pt idx="57">
                  <c:v>0.36</c:v>
                </c:pt>
                <c:pt idx="58">
                  <c:v>0.35699999999999998</c:v>
                </c:pt>
                <c:pt idx="59">
                  <c:v>0.35899999999999999</c:v>
                </c:pt>
                <c:pt idx="60">
                  <c:v>0.371</c:v>
                </c:pt>
                <c:pt idx="61">
                  <c:v>0.34699999999999998</c:v>
                </c:pt>
                <c:pt idx="62">
                  <c:v>0.39300000000000002</c:v>
                </c:pt>
                <c:pt idx="63">
                  <c:v>0.36599999999999999</c:v>
                </c:pt>
                <c:pt idx="64">
                  <c:v>0.35899999999999999</c:v>
                </c:pt>
                <c:pt idx="65">
                  <c:v>0.36799999999999999</c:v>
                </c:pt>
                <c:pt idx="66">
                  <c:v>0.35899999999999999</c:v>
                </c:pt>
                <c:pt idx="67">
                  <c:v>0.36899999999999999</c:v>
                </c:pt>
                <c:pt idx="68">
                  <c:v>0.35899999999999999</c:v>
                </c:pt>
                <c:pt idx="69">
                  <c:v>0.35799999999999998</c:v>
                </c:pt>
                <c:pt idx="70">
                  <c:v>0.79200000000000004</c:v>
                </c:pt>
                <c:pt idx="71">
                  <c:v>0.374</c:v>
                </c:pt>
                <c:pt idx="72">
                  <c:v>0.35699999999999998</c:v>
                </c:pt>
                <c:pt idx="73">
                  <c:v>0.36799999999999999</c:v>
                </c:pt>
                <c:pt idx="74">
                  <c:v>0.36</c:v>
                </c:pt>
                <c:pt idx="75">
                  <c:v>0.37</c:v>
                </c:pt>
                <c:pt idx="76">
                  <c:v>0.378</c:v>
                </c:pt>
                <c:pt idx="77">
                  <c:v>0.376</c:v>
                </c:pt>
                <c:pt idx="78">
                  <c:v>0.36099999999999999</c:v>
                </c:pt>
                <c:pt idx="79">
                  <c:v>0.35899999999999999</c:v>
                </c:pt>
                <c:pt idx="80">
                  <c:v>0.378</c:v>
                </c:pt>
                <c:pt idx="81">
                  <c:v>0.36899999999999999</c:v>
                </c:pt>
                <c:pt idx="82">
                  <c:v>0.36099999999999999</c:v>
                </c:pt>
                <c:pt idx="83">
                  <c:v>0.35799999999999998</c:v>
                </c:pt>
                <c:pt idx="84">
                  <c:v>0.34899999999999998</c:v>
                </c:pt>
                <c:pt idx="85">
                  <c:v>0.36</c:v>
                </c:pt>
                <c:pt idx="86">
                  <c:v>0.39800000000000002</c:v>
                </c:pt>
                <c:pt idx="87">
                  <c:v>0.35899999999999999</c:v>
                </c:pt>
                <c:pt idx="88">
                  <c:v>0.35899999999999999</c:v>
                </c:pt>
                <c:pt idx="89">
                  <c:v>0.89800000000000002</c:v>
                </c:pt>
                <c:pt idx="90">
                  <c:v>0.35899999999999999</c:v>
                </c:pt>
                <c:pt idx="91">
                  <c:v>0.371</c:v>
                </c:pt>
                <c:pt idx="92">
                  <c:v>0.38700000000000001</c:v>
                </c:pt>
                <c:pt idx="93">
                  <c:v>0.35799999999999998</c:v>
                </c:pt>
                <c:pt idx="94">
                  <c:v>0.35899999999999999</c:v>
                </c:pt>
                <c:pt idx="95">
                  <c:v>0.36899999999999999</c:v>
                </c:pt>
                <c:pt idx="96">
                  <c:v>0.34899999999999998</c:v>
                </c:pt>
                <c:pt idx="97">
                  <c:v>0.38800000000000001</c:v>
                </c:pt>
                <c:pt idx="98">
                  <c:v>0.39</c:v>
                </c:pt>
                <c:pt idx="99">
                  <c:v>0.35799999999999998</c:v>
                </c:pt>
                <c:pt idx="100">
                  <c:v>0.35899999999999999</c:v>
                </c:pt>
                <c:pt idx="101">
                  <c:v>0.35899999999999999</c:v>
                </c:pt>
                <c:pt idx="102">
                  <c:v>0.36899999999999999</c:v>
                </c:pt>
                <c:pt idx="103">
                  <c:v>0.35899999999999999</c:v>
                </c:pt>
                <c:pt idx="104">
                  <c:v>0.5</c:v>
                </c:pt>
                <c:pt idx="105">
                  <c:v>0.34799999999999998</c:v>
                </c:pt>
                <c:pt idx="106">
                  <c:v>0.35899999999999999</c:v>
                </c:pt>
                <c:pt idx="107">
                  <c:v>0.374</c:v>
                </c:pt>
                <c:pt idx="108">
                  <c:v>0.34300000000000003</c:v>
                </c:pt>
                <c:pt idx="109">
                  <c:v>0.35899999999999999</c:v>
                </c:pt>
                <c:pt idx="110">
                  <c:v>0.35899999999999999</c:v>
                </c:pt>
                <c:pt idx="111">
                  <c:v>0.47899999999999998</c:v>
                </c:pt>
                <c:pt idx="112">
                  <c:v>0.38100000000000001</c:v>
                </c:pt>
                <c:pt idx="113">
                  <c:v>0.35499999999999998</c:v>
                </c:pt>
                <c:pt idx="114">
                  <c:v>0.34899999999999998</c:v>
                </c:pt>
                <c:pt idx="115">
                  <c:v>0.36899999999999999</c:v>
                </c:pt>
                <c:pt idx="116">
                  <c:v>0.36699999999999999</c:v>
                </c:pt>
                <c:pt idx="117">
                  <c:v>0.371</c:v>
                </c:pt>
                <c:pt idx="118">
                  <c:v>0.38</c:v>
                </c:pt>
                <c:pt idx="119">
                  <c:v>0.375</c:v>
                </c:pt>
                <c:pt idx="120">
                  <c:v>0.36</c:v>
                </c:pt>
                <c:pt idx="121">
                  <c:v>0.35899999999999999</c:v>
                </c:pt>
                <c:pt idx="122">
                  <c:v>0.36799999999999999</c:v>
                </c:pt>
                <c:pt idx="123">
                  <c:v>0.39500000000000002</c:v>
                </c:pt>
                <c:pt idx="124">
                  <c:v>0.36399999999999999</c:v>
                </c:pt>
                <c:pt idx="125">
                  <c:v>0.378</c:v>
                </c:pt>
                <c:pt idx="126">
                  <c:v>0.36099999999999999</c:v>
                </c:pt>
                <c:pt idx="127">
                  <c:v>0.35799999999999998</c:v>
                </c:pt>
                <c:pt idx="128">
                  <c:v>0.38300000000000001</c:v>
                </c:pt>
                <c:pt idx="129">
                  <c:v>0.39900000000000002</c:v>
                </c:pt>
                <c:pt idx="130">
                  <c:v>0.39600000000000002</c:v>
                </c:pt>
                <c:pt idx="131">
                  <c:v>0.378</c:v>
                </c:pt>
                <c:pt idx="132">
                  <c:v>0.36899999999999999</c:v>
                </c:pt>
                <c:pt idx="133">
                  <c:v>0.89700000000000002</c:v>
                </c:pt>
                <c:pt idx="134">
                  <c:v>0.39900000000000002</c:v>
                </c:pt>
                <c:pt idx="135">
                  <c:v>0.379</c:v>
                </c:pt>
                <c:pt idx="136">
                  <c:v>0.36899999999999999</c:v>
                </c:pt>
                <c:pt idx="137">
                  <c:v>0.377</c:v>
                </c:pt>
                <c:pt idx="138">
                  <c:v>0.39100000000000001</c:v>
                </c:pt>
                <c:pt idx="139">
                  <c:v>0.36</c:v>
                </c:pt>
                <c:pt idx="140">
                  <c:v>0.371</c:v>
                </c:pt>
                <c:pt idx="141">
                  <c:v>0.42199999999999999</c:v>
                </c:pt>
                <c:pt idx="142">
                  <c:v>0.85499999999999998</c:v>
                </c:pt>
                <c:pt idx="143">
                  <c:v>0.36399999999999999</c:v>
                </c:pt>
                <c:pt idx="144">
                  <c:v>0.39500000000000002</c:v>
                </c:pt>
                <c:pt idx="145">
                  <c:v>0.42399999999999999</c:v>
                </c:pt>
                <c:pt idx="146">
                  <c:v>0.38800000000000001</c:v>
                </c:pt>
                <c:pt idx="147">
                  <c:v>0.38400000000000001</c:v>
                </c:pt>
                <c:pt idx="148">
                  <c:v>0.38800000000000001</c:v>
                </c:pt>
                <c:pt idx="149">
                  <c:v>0.41599999999999998</c:v>
                </c:pt>
                <c:pt idx="150">
                  <c:v>0.38</c:v>
                </c:pt>
                <c:pt idx="151">
                  <c:v>0.375</c:v>
                </c:pt>
                <c:pt idx="152">
                  <c:v>0.39500000000000002</c:v>
                </c:pt>
                <c:pt idx="153">
                  <c:v>0.38900000000000001</c:v>
                </c:pt>
                <c:pt idx="154">
                  <c:v>0.66800000000000004</c:v>
                </c:pt>
                <c:pt idx="155">
                  <c:v>0.377</c:v>
                </c:pt>
                <c:pt idx="156">
                  <c:v>0.38900000000000001</c:v>
                </c:pt>
                <c:pt idx="157">
                  <c:v>0.35899999999999999</c:v>
                </c:pt>
                <c:pt idx="158">
                  <c:v>0.375</c:v>
                </c:pt>
                <c:pt idx="159">
                  <c:v>0.39700000000000002</c:v>
                </c:pt>
                <c:pt idx="160">
                  <c:v>0.36499999999999999</c:v>
                </c:pt>
                <c:pt idx="161">
                  <c:v>0.374</c:v>
                </c:pt>
                <c:pt idx="162">
                  <c:v>0.373</c:v>
                </c:pt>
                <c:pt idx="163">
                  <c:v>0.39600000000000002</c:v>
                </c:pt>
                <c:pt idx="164">
                  <c:v>0.36499999999999999</c:v>
                </c:pt>
                <c:pt idx="165">
                  <c:v>0.41699999999999998</c:v>
                </c:pt>
                <c:pt idx="166">
                  <c:v>0.38600000000000001</c:v>
                </c:pt>
                <c:pt idx="167">
                  <c:v>0.377</c:v>
                </c:pt>
                <c:pt idx="168">
                  <c:v>0.38300000000000001</c:v>
                </c:pt>
                <c:pt idx="169">
                  <c:v>0.38500000000000001</c:v>
                </c:pt>
                <c:pt idx="170">
                  <c:v>0.40500000000000003</c:v>
                </c:pt>
                <c:pt idx="171">
                  <c:v>0.38600000000000001</c:v>
                </c:pt>
                <c:pt idx="172">
                  <c:v>0.377</c:v>
                </c:pt>
                <c:pt idx="173">
                  <c:v>0.371</c:v>
                </c:pt>
                <c:pt idx="174">
                  <c:v>0.42599999999999999</c:v>
                </c:pt>
                <c:pt idx="175">
                  <c:v>0.38400000000000001</c:v>
                </c:pt>
                <c:pt idx="176">
                  <c:v>0.56799999999999995</c:v>
                </c:pt>
                <c:pt idx="177">
                  <c:v>0.377</c:v>
                </c:pt>
                <c:pt idx="178">
                  <c:v>0.66300000000000003</c:v>
                </c:pt>
                <c:pt idx="179">
                  <c:v>0.42299999999999999</c:v>
                </c:pt>
                <c:pt idx="180">
                  <c:v>0.45900000000000002</c:v>
                </c:pt>
                <c:pt idx="181">
                  <c:v>0.46800000000000003</c:v>
                </c:pt>
                <c:pt idx="182">
                  <c:v>0.39300000000000002</c:v>
                </c:pt>
                <c:pt idx="183">
                  <c:v>0.44800000000000001</c:v>
                </c:pt>
                <c:pt idx="184">
                  <c:v>0.38100000000000001</c:v>
                </c:pt>
                <c:pt idx="185">
                  <c:v>0.39</c:v>
                </c:pt>
                <c:pt idx="186">
                  <c:v>0.52900000000000003</c:v>
                </c:pt>
                <c:pt idx="187">
                  <c:v>0.438</c:v>
                </c:pt>
                <c:pt idx="188">
                  <c:v>0.44700000000000001</c:v>
                </c:pt>
                <c:pt idx="189">
                  <c:v>0.39200000000000002</c:v>
                </c:pt>
                <c:pt idx="190">
                  <c:v>0.39300000000000002</c:v>
                </c:pt>
                <c:pt idx="191">
                  <c:v>0.41299999999999998</c:v>
                </c:pt>
                <c:pt idx="192">
                  <c:v>0.41299999999999998</c:v>
                </c:pt>
                <c:pt idx="193">
                  <c:v>0.38400000000000001</c:v>
                </c:pt>
                <c:pt idx="194">
                  <c:v>0.38500000000000001</c:v>
                </c:pt>
                <c:pt idx="195">
                  <c:v>0.50600000000000001</c:v>
                </c:pt>
                <c:pt idx="196">
                  <c:v>0.38400000000000001</c:v>
                </c:pt>
                <c:pt idx="197">
                  <c:v>0.371</c:v>
                </c:pt>
                <c:pt idx="198">
                  <c:v>0.36899999999999999</c:v>
                </c:pt>
                <c:pt idx="199">
                  <c:v>0.379</c:v>
                </c:pt>
                <c:pt idx="200">
                  <c:v>0.379</c:v>
                </c:pt>
                <c:pt idx="201">
                  <c:v>0.40699999999999997</c:v>
                </c:pt>
                <c:pt idx="202">
                  <c:v>0.39100000000000001</c:v>
                </c:pt>
                <c:pt idx="203">
                  <c:v>0.44500000000000001</c:v>
                </c:pt>
                <c:pt idx="204">
                  <c:v>0.38</c:v>
                </c:pt>
                <c:pt idx="205">
                  <c:v>0.36</c:v>
                </c:pt>
                <c:pt idx="206">
                  <c:v>0.39800000000000002</c:v>
                </c:pt>
                <c:pt idx="207">
                  <c:v>0.78800000000000003</c:v>
                </c:pt>
                <c:pt idx="208">
                  <c:v>0.377</c:v>
                </c:pt>
                <c:pt idx="209">
                  <c:v>0.35599999999999998</c:v>
                </c:pt>
                <c:pt idx="210">
                  <c:v>0.38400000000000001</c:v>
                </c:pt>
                <c:pt idx="211">
                  <c:v>0.36699999999999999</c:v>
                </c:pt>
                <c:pt idx="212">
                  <c:v>0.36599999999999999</c:v>
                </c:pt>
                <c:pt idx="213">
                  <c:v>0.379</c:v>
                </c:pt>
                <c:pt idx="214">
                  <c:v>0.35499999999999998</c:v>
                </c:pt>
                <c:pt idx="215">
                  <c:v>0.36899999999999999</c:v>
                </c:pt>
                <c:pt idx="216">
                  <c:v>0.35699999999999998</c:v>
                </c:pt>
                <c:pt idx="217">
                  <c:v>0.41899999999999998</c:v>
                </c:pt>
                <c:pt idx="218">
                  <c:v>0.38</c:v>
                </c:pt>
                <c:pt idx="219">
                  <c:v>0.40300000000000002</c:v>
                </c:pt>
                <c:pt idx="220">
                  <c:v>0.35399999999999998</c:v>
                </c:pt>
                <c:pt idx="221">
                  <c:v>0.34899999999999998</c:v>
                </c:pt>
                <c:pt idx="222">
                  <c:v>0.36599999999999999</c:v>
                </c:pt>
                <c:pt idx="223">
                  <c:v>0.40100000000000002</c:v>
                </c:pt>
                <c:pt idx="224">
                  <c:v>0.38700000000000001</c:v>
                </c:pt>
                <c:pt idx="225">
                  <c:v>0.374</c:v>
                </c:pt>
                <c:pt idx="226">
                  <c:v>0.34599999999999997</c:v>
                </c:pt>
                <c:pt idx="227">
                  <c:v>0.371</c:v>
                </c:pt>
                <c:pt idx="228">
                  <c:v>0.38200000000000001</c:v>
                </c:pt>
                <c:pt idx="229">
                  <c:v>0.94499999999999995</c:v>
                </c:pt>
                <c:pt idx="230">
                  <c:v>0.377</c:v>
                </c:pt>
                <c:pt idx="231">
                  <c:v>0.38100000000000001</c:v>
                </c:pt>
                <c:pt idx="232">
                  <c:v>0.39500000000000002</c:v>
                </c:pt>
                <c:pt idx="233">
                  <c:v>0.38300000000000001</c:v>
                </c:pt>
                <c:pt idx="234">
                  <c:v>0.41199999999999998</c:v>
                </c:pt>
                <c:pt idx="235">
                  <c:v>0.61599999999999999</c:v>
                </c:pt>
                <c:pt idx="236">
                  <c:v>0.44800000000000001</c:v>
                </c:pt>
                <c:pt idx="237">
                  <c:v>0.48299999999999998</c:v>
                </c:pt>
                <c:pt idx="238">
                  <c:v>0.38900000000000001</c:v>
                </c:pt>
                <c:pt idx="239">
                  <c:v>0.40600000000000003</c:v>
                </c:pt>
                <c:pt idx="240">
                  <c:v>0.72399999999999998</c:v>
                </c:pt>
                <c:pt idx="241">
                  <c:v>0.54</c:v>
                </c:pt>
                <c:pt idx="242">
                  <c:v>0.378</c:v>
                </c:pt>
                <c:pt idx="243">
                  <c:v>0.35599999999999998</c:v>
                </c:pt>
                <c:pt idx="244">
                  <c:v>0.375</c:v>
                </c:pt>
                <c:pt idx="245">
                  <c:v>0.375</c:v>
                </c:pt>
                <c:pt idx="246">
                  <c:v>0.35699999999999998</c:v>
                </c:pt>
                <c:pt idx="247">
                  <c:v>0.35499999999999998</c:v>
                </c:pt>
                <c:pt idx="248">
                  <c:v>0.36499999999999999</c:v>
                </c:pt>
                <c:pt idx="249">
                  <c:v>0.377</c:v>
                </c:pt>
                <c:pt idx="250">
                  <c:v>0.36099999999999999</c:v>
                </c:pt>
                <c:pt idx="251">
                  <c:v>0.378</c:v>
                </c:pt>
                <c:pt idx="252">
                  <c:v>0.36699999999999999</c:v>
                </c:pt>
                <c:pt idx="253">
                  <c:v>0.37</c:v>
                </c:pt>
                <c:pt idx="254">
                  <c:v>0.36</c:v>
                </c:pt>
                <c:pt idx="255">
                  <c:v>0.36899999999999999</c:v>
                </c:pt>
                <c:pt idx="256">
                  <c:v>0.39900000000000002</c:v>
                </c:pt>
                <c:pt idx="257">
                  <c:v>0.371</c:v>
                </c:pt>
                <c:pt idx="258">
                  <c:v>0.83499999999999996</c:v>
                </c:pt>
                <c:pt idx="259">
                  <c:v>0.35899999999999999</c:v>
                </c:pt>
                <c:pt idx="260">
                  <c:v>0.37</c:v>
                </c:pt>
                <c:pt idx="261">
                  <c:v>0.377</c:v>
                </c:pt>
                <c:pt idx="262">
                  <c:v>0.34899999999999998</c:v>
                </c:pt>
                <c:pt idx="263">
                  <c:v>0.58099999999999996</c:v>
                </c:pt>
                <c:pt idx="264">
                  <c:v>0.36299999999999999</c:v>
                </c:pt>
                <c:pt idx="265">
                  <c:v>0.372</c:v>
                </c:pt>
                <c:pt idx="266">
                  <c:v>0.48899999999999999</c:v>
                </c:pt>
                <c:pt idx="267">
                  <c:v>0.36899999999999999</c:v>
                </c:pt>
                <c:pt idx="268">
                  <c:v>0.36899999999999999</c:v>
                </c:pt>
                <c:pt idx="269">
                  <c:v>0.34799999999999998</c:v>
                </c:pt>
                <c:pt idx="270">
                  <c:v>0.34100000000000003</c:v>
                </c:pt>
                <c:pt idx="271">
                  <c:v>0.378</c:v>
                </c:pt>
                <c:pt idx="272">
                  <c:v>0.35799999999999998</c:v>
                </c:pt>
                <c:pt idx="273">
                  <c:v>0.37</c:v>
                </c:pt>
                <c:pt idx="274">
                  <c:v>0.35799999999999998</c:v>
                </c:pt>
                <c:pt idx="275">
                  <c:v>0.34799999999999998</c:v>
                </c:pt>
                <c:pt idx="276">
                  <c:v>0.36899999999999999</c:v>
                </c:pt>
                <c:pt idx="277">
                  <c:v>0.379</c:v>
                </c:pt>
                <c:pt idx="278">
                  <c:v>0.39</c:v>
                </c:pt>
                <c:pt idx="279">
                  <c:v>0.372</c:v>
                </c:pt>
                <c:pt idx="280">
                  <c:v>0.56699999999999995</c:v>
                </c:pt>
                <c:pt idx="281">
                  <c:v>0.34599999999999997</c:v>
                </c:pt>
                <c:pt idx="282">
                  <c:v>0.36799999999999999</c:v>
                </c:pt>
                <c:pt idx="283">
                  <c:v>0.499</c:v>
                </c:pt>
                <c:pt idx="284">
                  <c:v>0.375</c:v>
                </c:pt>
                <c:pt idx="285">
                  <c:v>0.36899999999999999</c:v>
                </c:pt>
                <c:pt idx="286">
                  <c:v>0.379</c:v>
                </c:pt>
                <c:pt idx="287">
                  <c:v>0.36</c:v>
                </c:pt>
                <c:pt idx="288">
                  <c:v>0.38800000000000001</c:v>
                </c:pt>
                <c:pt idx="289">
                  <c:v>0.36899999999999999</c:v>
                </c:pt>
                <c:pt idx="290">
                  <c:v>0.37</c:v>
                </c:pt>
                <c:pt idx="291">
                  <c:v>0.36799999999999999</c:v>
                </c:pt>
                <c:pt idx="292">
                  <c:v>0.378</c:v>
                </c:pt>
                <c:pt idx="293">
                  <c:v>0.34799999999999998</c:v>
                </c:pt>
                <c:pt idx="294">
                  <c:v>0.36899999999999999</c:v>
                </c:pt>
                <c:pt idx="295">
                  <c:v>0.36</c:v>
                </c:pt>
                <c:pt idx="296">
                  <c:v>0.377</c:v>
                </c:pt>
                <c:pt idx="297">
                  <c:v>0.39100000000000001</c:v>
                </c:pt>
                <c:pt idx="298">
                  <c:v>0.36899999999999999</c:v>
                </c:pt>
                <c:pt idx="299">
                  <c:v>0.38100000000000001</c:v>
                </c:pt>
                <c:pt idx="300">
                  <c:v>0.34799999999999998</c:v>
                </c:pt>
                <c:pt idx="301">
                  <c:v>0.36799999999999999</c:v>
                </c:pt>
                <c:pt idx="302">
                  <c:v>0.51800000000000002</c:v>
                </c:pt>
                <c:pt idx="303">
                  <c:v>0.36799999999999999</c:v>
                </c:pt>
                <c:pt idx="304">
                  <c:v>0.36099999999999999</c:v>
                </c:pt>
                <c:pt idx="305">
                  <c:v>0.38</c:v>
                </c:pt>
                <c:pt idx="306">
                  <c:v>0.35799999999999998</c:v>
                </c:pt>
                <c:pt idx="307">
                  <c:v>0.377</c:v>
                </c:pt>
                <c:pt idx="308">
                  <c:v>0.35899999999999999</c:v>
                </c:pt>
                <c:pt idx="309">
                  <c:v>0.37</c:v>
                </c:pt>
                <c:pt idx="310">
                  <c:v>0.39800000000000002</c:v>
                </c:pt>
                <c:pt idx="311">
                  <c:v>0.40100000000000002</c:v>
                </c:pt>
                <c:pt idx="312">
                  <c:v>0.36499999999999999</c:v>
                </c:pt>
                <c:pt idx="313">
                  <c:v>0.35899999999999999</c:v>
                </c:pt>
                <c:pt idx="314">
                  <c:v>0.36399999999999999</c:v>
                </c:pt>
                <c:pt idx="315">
                  <c:v>0.34399999999999997</c:v>
                </c:pt>
                <c:pt idx="316">
                  <c:v>0.375</c:v>
                </c:pt>
                <c:pt idx="317">
                  <c:v>0.92200000000000004</c:v>
                </c:pt>
                <c:pt idx="318">
                  <c:v>0.34899999999999998</c:v>
                </c:pt>
                <c:pt idx="319">
                  <c:v>0.35699999999999998</c:v>
                </c:pt>
                <c:pt idx="320">
                  <c:v>0.37</c:v>
                </c:pt>
                <c:pt idx="321">
                  <c:v>0.40100000000000002</c:v>
                </c:pt>
                <c:pt idx="322">
                  <c:v>0.38600000000000001</c:v>
                </c:pt>
                <c:pt idx="323">
                  <c:v>0.36199999999999999</c:v>
                </c:pt>
                <c:pt idx="324">
                  <c:v>0.42</c:v>
                </c:pt>
                <c:pt idx="325">
                  <c:v>0.374</c:v>
                </c:pt>
                <c:pt idx="326">
                  <c:v>0.36199999999999999</c:v>
                </c:pt>
                <c:pt idx="327">
                  <c:v>0.34799999999999998</c:v>
                </c:pt>
                <c:pt idx="328">
                  <c:v>0.36799999999999999</c:v>
                </c:pt>
                <c:pt idx="329">
                  <c:v>0.38900000000000001</c:v>
                </c:pt>
                <c:pt idx="330">
                  <c:v>0.35199999999999998</c:v>
                </c:pt>
                <c:pt idx="331">
                  <c:v>0.35799999999999998</c:v>
                </c:pt>
                <c:pt idx="332">
                  <c:v>0.38</c:v>
                </c:pt>
                <c:pt idx="333">
                  <c:v>0.36799999999999999</c:v>
                </c:pt>
                <c:pt idx="334">
                  <c:v>0.35699999999999998</c:v>
                </c:pt>
                <c:pt idx="335">
                  <c:v>0.371</c:v>
                </c:pt>
                <c:pt idx="336">
                  <c:v>0.34699999999999998</c:v>
                </c:pt>
                <c:pt idx="337">
                  <c:v>0.38600000000000001</c:v>
                </c:pt>
                <c:pt idx="338">
                  <c:v>0.38200000000000001</c:v>
                </c:pt>
                <c:pt idx="339">
                  <c:v>0.81499999999999995</c:v>
                </c:pt>
                <c:pt idx="340">
                  <c:v>0.34799999999999998</c:v>
                </c:pt>
                <c:pt idx="341">
                  <c:v>0.34399999999999997</c:v>
                </c:pt>
                <c:pt idx="342">
                  <c:v>0.36899999999999999</c:v>
                </c:pt>
                <c:pt idx="343">
                  <c:v>0.376</c:v>
                </c:pt>
                <c:pt idx="344">
                  <c:v>0.374</c:v>
                </c:pt>
                <c:pt idx="345">
                  <c:v>0.35699999999999998</c:v>
                </c:pt>
                <c:pt idx="346">
                  <c:v>0.37</c:v>
                </c:pt>
                <c:pt idx="347">
                  <c:v>0.36699999999999999</c:v>
                </c:pt>
                <c:pt idx="348">
                  <c:v>0.38100000000000001</c:v>
                </c:pt>
                <c:pt idx="349">
                  <c:v>0.34799999999999998</c:v>
                </c:pt>
                <c:pt idx="350">
                  <c:v>0.35799999999999998</c:v>
                </c:pt>
                <c:pt idx="351">
                  <c:v>0.57899999999999996</c:v>
                </c:pt>
                <c:pt idx="352">
                  <c:v>0.36699999999999999</c:v>
                </c:pt>
                <c:pt idx="353">
                  <c:v>0.378</c:v>
                </c:pt>
                <c:pt idx="354">
                  <c:v>0.4</c:v>
                </c:pt>
                <c:pt idx="355">
                  <c:v>0.34899999999999998</c:v>
                </c:pt>
                <c:pt idx="356">
                  <c:v>0.35199999999999998</c:v>
                </c:pt>
                <c:pt idx="357">
                  <c:v>0.36499999999999999</c:v>
                </c:pt>
                <c:pt idx="358">
                  <c:v>0.34899999999999998</c:v>
                </c:pt>
                <c:pt idx="359">
                  <c:v>0.38400000000000001</c:v>
                </c:pt>
                <c:pt idx="360">
                  <c:v>0.36499999999999999</c:v>
                </c:pt>
                <c:pt idx="361">
                  <c:v>0.72</c:v>
                </c:pt>
                <c:pt idx="362">
                  <c:v>0.36799999999999999</c:v>
                </c:pt>
                <c:pt idx="363">
                  <c:v>0.36899999999999999</c:v>
                </c:pt>
                <c:pt idx="364">
                  <c:v>0.34899999999999998</c:v>
                </c:pt>
                <c:pt idx="365">
                  <c:v>0.38900000000000001</c:v>
                </c:pt>
                <c:pt idx="366">
                  <c:v>0.39900000000000002</c:v>
                </c:pt>
                <c:pt idx="367">
                  <c:v>0.37</c:v>
                </c:pt>
                <c:pt idx="368">
                  <c:v>0.85799999999999998</c:v>
                </c:pt>
                <c:pt idx="369">
                  <c:v>0.372</c:v>
                </c:pt>
                <c:pt idx="370">
                  <c:v>0.38600000000000001</c:v>
                </c:pt>
                <c:pt idx="371">
                  <c:v>0.35899999999999999</c:v>
                </c:pt>
                <c:pt idx="372">
                  <c:v>0.377</c:v>
                </c:pt>
                <c:pt idx="373">
                  <c:v>0.36099999999999999</c:v>
                </c:pt>
                <c:pt idx="374">
                  <c:v>0.377</c:v>
                </c:pt>
                <c:pt idx="375">
                  <c:v>0.35</c:v>
                </c:pt>
                <c:pt idx="376">
                  <c:v>0.38900000000000001</c:v>
                </c:pt>
                <c:pt idx="377">
                  <c:v>0.35899999999999999</c:v>
                </c:pt>
                <c:pt idx="378">
                  <c:v>0.36899999999999999</c:v>
                </c:pt>
                <c:pt idx="379">
                  <c:v>0.35299999999999998</c:v>
                </c:pt>
                <c:pt idx="380">
                  <c:v>0.35399999999999998</c:v>
                </c:pt>
                <c:pt idx="381">
                  <c:v>0.379</c:v>
                </c:pt>
                <c:pt idx="382">
                  <c:v>0.38200000000000001</c:v>
                </c:pt>
                <c:pt idx="383">
                  <c:v>0.97499999999999998</c:v>
                </c:pt>
                <c:pt idx="384">
                  <c:v>0.34899999999999998</c:v>
                </c:pt>
                <c:pt idx="385">
                  <c:v>0.35099999999999998</c:v>
                </c:pt>
                <c:pt idx="386">
                  <c:v>0.35799999999999998</c:v>
                </c:pt>
                <c:pt idx="387">
                  <c:v>0.35799999999999998</c:v>
                </c:pt>
                <c:pt idx="388">
                  <c:v>0.36799999999999999</c:v>
                </c:pt>
                <c:pt idx="389">
                  <c:v>0.38100000000000001</c:v>
                </c:pt>
                <c:pt idx="390">
                  <c:v>0.36799999999999999</c:v>
                </c:pt>
                <c:pt idx="391">
                  <c:v>0.36899999999999999</c:v>
                </c:pt>
                <c:pt idx="392">
                  <c:v>0.35699999999999998</c:v>
                </c:pt>
                <c:pt idx="393">
                  <c:v>0.34899999999999998</c:v>
                </c:pt>
                <c:pt idx="394">
                  <c:v>0.36499999999999999</c:v>
                </c:pt>
                <c:pt idx="395">
                  <c:v>0.39900000000000002</c:v>
                </c:pt>
                <c:pt idx="396">
                  <c:v>0.40200000000000002</c:v>
                </c:pt>
                <c:pt idx="397">
                  <c:v>0.434</c:v>
                </c:pt>
                <c:pt idx="398">
                  <c:v>0.38800000000000001</c:v>
                </c:pt>
                <c:pt idx="399">
                  <c:v>0.38900000000000001</c:v>
                </c:pt>
                <c:pt idx="400">
                  <c:v>0.39800000000000002</c:v>
                </c:pt>
                <c:pt idx="401">
                  <c:v>0.45</c:v>
                </c:pt>
                <c:pt idx="402">
                  <c:v>0.38500000000000001</c:v>
                </c:pt>
                <c:pt idx="403">
                  <c:v>0.39200000000000002</c:v>
                </c:pt>
                <c:pt idx="404">
                  <c:v>0.373</c:v>
                </c:pt>
                <c:pt idx="405">
                  <c:v>0.49199999999999999</c:v>
                </c:pt>
                <c:pt idx="406">
                  <c:v>0.37</c:v>
                </c:pt>
                <c:pt idx="407">
                  <c:v>0.40300000000000002</c:v>
                </c:pt>
                <c:pt idx="408">
                  <c:v>0.65300000000000002</c:v>
                </c:pt>
                <c:pt idx="409">
                  <c:v>0.44700000000000001</c:v>
                </c:pt>
                <c:pt idx="410">
                  <c:v>0.372</c:v>
                </c:pt>
                <c:pt idx="411">
                  <c:v>0.376</c:v>
                </c:pt>
                <c:pt idx="412">
                  <c:v>0.36899999999999999</c:v>
                </c:pt>
                <c:pt idx="413">
                  <c:v>0.72799999999999998</c:v>
                </c:pt>
                <c:pt idx="414">
                  <c:v>0.38900000000000001</c:v>
                </c:pt>
                <c:pt idx="415">
                  <c:v>0.35799999999999998</c:v>
                </c:pt>
                <c:pt idx="416">
                  <c:v>0.35899999999999999</c:v>
                </c:pt>
                <c:pt idx="417">
                  <c:v>0.34899999999999998</c:v>
                </c:pt>
                <c:pt idx="418">
                  <c:v>0.38400000000000001</c:v>
                </c:pt>
                <c:pt idx="419">
                  <c:v>0.376</c:v>
                </c:pt>
                <c:pt idx="420">
                  <c:v>0.378</c:v>
                </c:pt>
                <c:pt idx="421">
                  <c:v>0.36799999999999999</c:v>
                </c:pt>
                <c:pt idx="422">
                  <c:v>0.36099999999999999</c:v>
                </c:pt>
                <c:pt idx="423">
                  <c:v>0.34799999999999998</c:v>
                </c:pt>
                <c:pt idx="424">
                  <c:v>0.36799999999999999</c:v>
                </c:pt>
                <c:pt idx="425">
                  <c:v>0.35799999999999998</c:v>
                </c:pt>
                <c:pt idx="426">
                  <c:v>0.36</c:v>
                </c:pt>
                <c:pt idx="427">
                  <c:v>0.36799999999999999</c:v>
                </c:pt>
                <c:pt idx="428">
                  <c:v>0.36299999999999999</c:v>
                </c:pt>
                <c:pt idx="429">
                  <c:v>0.374</c:v>
                </c:pt>
                <c:pt idx="430">
                  <c:v>0.36099999999999999</c:v>
                </c:pt>
                <c:pt idx="431">
                  <c:v>0.36799999999999999</c:v>
                </c:pt>
                <c:pt idx="432">
                  <c:v>0.34699999999999998</c:v>
                </c:pt>
                <c:pt idx="433">
                  <c:v>0.83899999999999997</c:v>
                </c:pt>
                <c:pt idx="434">
                  <c:v>0.37</c:v>
                </c:pt>
                <c:pt idx="435">
                  <c:v>0.34799999999999998</c:v>
                </c:pt>
                <c:pt idx="436">
                  <c:v>0.36099999999999999</c:v>
                </c:pt>
                <c:pt idx="437">
                  <c:v>0.41499999999999998</c:v>
                </c:pt>
                <c:pt idx="438">
                  <c:v>0.38</c:v>
                </c:pt>
                <c:pt idx="439">
                  <c:v>0.35899999999999999</c:v>
                </c:pt>
                <c:pt idx="440">
                  <c:v>0.41799999999999998</c:v>
                </c:pt>
                <c:pt idx="441">
                  <c:v>0.34899999999999998</c:v>
                </c:pt>
                <c:pt idx="442">
                  <c:v>0.35799999999999998</c:v>
                </c:pt>
                <c:pt idx="443">
                  <c:v>0.36799999999999999</c:v>
                </c:pt>
                <c:pt idx="444">
                  <c:v>0.36</c:v>
                </c:pt>
                <c:pt idx="445">
                  <c:v>0.35899999999999999</c:v>
                </c:pt>
                <c:pt idx="446">
                  <c:v>0.37</c:v>
                </c:pt>
                <c:pt idx="447">
                  <c:v>0.35599999999999998</c:v>
                </c:pt>
                <c:pt idx="448">
                  <c:v>0.35899999999999999</c:v>
                </c:pt>
                <c:pt idx="449">
                  <c:v>0.626</c:v>
                </c:pt>
                <c:pt idx="450">
                  <c:v>0.36</c:v>
                </c:pt>
                <c:pt idx="451">
                  <c:v>0.371</c:v>
                </c:pt>
                <c:pt idx="452">
                  <c:v>0.39800000000000002</c:v>
                </c:pt>
                <c:pt idx="453">
                  <c:v>0.97899999999999998</c:v>
                </c:pt>
                <c:pt idx="454">
                  <c:v>0.37</c:v>
                </c:pt>
                <c:pt idx="455">
                  <c:v>0.375</c:v>
                </c:pt>
                <c:pt idx="456">
                  <c:v>0.35</c:v>
                </c:pt>
                <c:pt idx="457">
                  <c:v>0.39</c:v>
                </c:pt>
                <c:pt idx="458">
                  <c:v>0.52700000000000002</c:v>
                </c:pt>
                <c:pt idx="459">
                  <c:v>0.35899999999999999</c:v>
                </c:pt>
                <c:pt idx="460">
                  <c:v>0.35799999999999998</c:v>
                </c:pt>
                <c:pt idx="461">
                  <c:v>0.40799999999999997</c:v>
                </c:pt>
                <c:pt idx="462">
                  <c:v>0.35899999999999999</c:v>
                </c:pt>
                <c:pt idx="463">
                  <c:v>0.36899999999999999</c:v>
                </c:pt>
                <c:pt idx="464">
                  <c:v>0.36699999999999999</c:v>
                </c:pt>
                <c:pt idx="465">
                  <c:v>0.35</c:v>
                </c:pt>
                <c:pt idx="466">
                  <c:v>0.37</c:v>
                </c:pt>
                <c:pt idx="467">
                  <c:v>0.37</c:v>
                </c:pt>
                <c:pt idx="468">
                  <c:v>0.371</c:v>
                </c:pt>
                <c:pt idx="469">
                  <c:v>0.36599999999999999</c:v>
                </c:pt>
                <c:pt idx="470">
                  <c:v>0.38</c:v>
                </c:pt>
                <c:pt idx="471">
                  <c:v>0.377</c:v>
                </c:pt>
                <c:pt idx="472">
                  <c:v>0.36899999999999999</c:v>
                </c:pt>
                <c:pt idx="473">
                  <c:v>0.34799999999999998</c:v>
                </c:pt>
                <c:pt idx="474">
                  <c:v>0.36899999999999999</c:v>
                </c:pt>
                <c:pt idx="475">
                  <c:v>1.0089999999999999</c:v>
                </c:pt>
                <c:pt idx="476">
                  <c:v>0.41699999999999998</c:v>
                </c:pt>
                <c:pt idx="477">
                  <c:v>0.35099999999999998</c:v>
                </c:pt>
                <c:pt idx="478">
                  <c:v>0.36899999999999999</c:v>
                </c:pt>
                <c:pt idx="479">
                  <c:v>0.77800000000000002</c:v>
                </c:pt>
                <c:pt idx="480">
                  <c:v>0.38</c:v>
                </c:pt>
                <c:pt idx="481">
                  <c:v>0.34799999999999998</c:v>
                </c:pt>
                <c:pt idx="482">
                  <c:v>0.35699999999999998</c:v>
                </c:pt>
                <c:pt idx="483">
                  <c:v>0.371</c:v>
                </c:pt>
                <c:pt idx="484">
                  <c:v>0.34799999999999998</c:v>
                </c:pt>
                <c:pt idx="485">
                  <c:v>0.39700000000000002</c:v>
                </c:pt>
                <c:pt idx="486">
                  <c:v>0.35099999999999998</c:v>
                </c:pt>
                <c:pt idx="487">
                  <c:v>0.34799999999999998</c:v>
                </c:pt>
                <c:pt idx="488">
                  <c:v>0.44800000000000001</c:v>
                </c:pt>
                <c:pt idx="489">
                  <c:v>0.36099999999999999</c:v>
                </c:pt>
                <c:pt idx="490">
                  <c:v>0.38600000000000001</c:v>
                </c:pt>
                <c:pt idx="491">
                  <c:v>0.379</c:v>
                </c:pt>
                <c:pt idx="492">
                  <c:v>1.4490000000000001</c:v>
                </c:pt>
                <c:pt idx="493">
                  <c:v>0.374</c:v>
                </c:pt>
                <c:pt idx="494">
                  <c:v>0.36399999999999999</c:v>
                </c:pt>
                <c:pt idx="495">
                  <c:v>0.38200000000000001</c:v>
                </c:pt>
                <c:pt idx="496">
                  <c:v>0.65100000000000002</c:v>
                </c:pt>
                <c:pt idx="497">
                  <c:v>0.35099999999999998</c:v>
                </c:pt>
                <c:pt idx="498">
                  <c:v>0.34100000000000003</c:v>
                </c:pt>
                <c:pt idx="499">
                  <c:v>0.38300000000000001</c:v>
                </c:pt>
                <c:pt idx="500">
                  <c:v>1.0620000000000001</c:v>
                </c:pt>
                <c:pt idx="501">
                  <c:v>0.36099999999999999</c:v>
                </c:pt>
                <c:pt idx="502">
                  <c:v>0.36099999999999999</c:v>
                </c:pt>
                <c:pt idx="503">
                  <c:v>0.376</c:v>
                </c:pt>
                <c:pt idx="504">
                  <c:v>0.36099999999999999</c:v>
                </c:pt>
                <c:pt idx="505">
                  <c:v>0.35899999999999999</c:v>
                </c:pt>
                <c:pt idx="506">
                  <c:v>0.36499999999999999</c:v>
                </c:pt>
                <c:pt idx="507">
                  <c:v>0.371</c:v>
                </c:pt>
                <c:pt idx="508">
                  <c:v>0.45300000000000001</c:v>
                </c:pt>
                <c:pt idx="509">
                  <c:v>0.36199999999999999</c:v>
                </c:pt>
                <c:pt idx="510">
                  <c:v>0.65</c:v>
                </c:pt>
                <c:pt idx="511">
                  <c:v>0.36</c:v>
                </c:pt>
                <c:pt idx="512">
                  <c:v>0.378</c:v>
                </c:pt>
                <c:pt idx="513">
                  <c:v>1.3220000000000001</c:v>
                </c:pt>
                <c:pt idx="514">
                  <c:v>0.35499999999999998</c:v>
                </c:pt>
                <c:pt idx="515">
                  <c:v>0.378</c:v>
                </c:pt>
                <c:pt idx="516">
                  <c:v>0.35099999999999998</c:v>
                </c:pt>
                <c:pt idx="517">
                  <c:v>0.35699999999999998</c:v>
                </c:pt>
                <c:pt idx="518">
                  <c:v>0.36699999999999999</c:v>
                </c:pt>
                <c:pt idx="519">
                  <c:v>0.36199999999999999</c:v>
                </c:pt>
                <c:pt idx="520">
                  <c:v>0.46700000000000003</c:v>
                </c:pt>
                <c:pt idx="521">
                  <c:v>0.35799999999999998</c:v>
                </c:pt>
                <c:pt idx="522">
                  <c:v>0.35899999999999999</c:v>
                </c:pt>
                <c:pt idx="523">
                  <c:v>0.35899999999999999</c:v>
                </c:pt>
                <c:pt idx="524">
                  <c:v>0.378</c:v>
                </c:pt>
                <c:pt idx="525">
                  <c:v>0.34899999999999998</c:v>
                </c:pt>
                <c:pt idx="526">
                  <c:v>0.371</c:v>
                </c:pt>
                <c:pt idx="527">
                  <c:v>0.36899999999999999</c:v>
                </c:pt>
                <c:pt idx="528">
                  <c:v>0.34899999999999998</c:v>
                </c:pt>
                <c:pt idx="529">
                  <c:v>0.34599999999999997</c:v>
                </c:pt>
                <c:pt idx="530">
                  <c:v>0.35699999999999998</c:v>
                </c:pt>
                <c:pt idx="531">
                  <c:v>0.35099999999999998</c:v>
                </c:pt>
                <c:pt idx="532">
                  <c:v>0.36799999999999999</c:v>
                </c:pt>
                <c:pt idx="533">
                  <c:v>0.72799999999999998</c:v>
                </c:pt>
                <c:pt idx="534">
                  <c:v>0.36199999999999999</c:v>
                </c:pt>
                <c:pt idx="535">
                  <c:v>0.47599999999999998</c:v>
                </c:pt>
                <c:pt idx="536">
                  <c:v>0.378</c:v>
                </c:pt>
                <c:pt idx="537">
                  <c:v>0.39100000000000001</c:v>
                </c:pt>
                <c:pt idx="538">
                  <c:v>0.36699999999999999</c:v>
                </c:pt>
                <c:pt idx="539">
                  <c:v>0.377</c:v>
                </c:pt>
                <c:pt idx="540">
                  <c:v>0.36199999999999999</c:v>
                </c:pt>
                <c:pt idx="541">
                  <c:v>0.41299999999999998</c:v>
                </c:pt>
                <c:pt idx="542">
                  <c:v>0.35</c:v>
                </c:pt>
                <c:pt idx="543">
                  <c:v>0.35399999999999998</c:v>
                </c:pt>
                <c:pt idx="544">
                  <c:v>0.36699999999999999</c:v>
                </c:pt>
                <c:pt idx="545">
                  <c:v>0.35599999999999998</c:v>
                </c:pt>
                <c:pt idx="546">
                  <c:v>0.371</c:v>
                </c:pt>
                <c:pt idx="547">
                  <c:v>0.34899999999999998</c:v>
                </c:pt>
                <c:pt idx="548">
                  <c:v>0.35899999999999999</c:v>
                </c:pt>
                <c:pt idx="549">
                  <c:v>0.34799999999999998</c:v>
                </c:pt>
                <c:pt idx="550">
                  <c:v>0.37</c:v>
                </c:pt>
                <c:pt idx="551">
                  <c:v>0.378</c:v>
                </c:pt>
                <c:pt idx="552">
                  <c:v>0.37</c:v>
                </c:pt>
                <c:pt idx="553">
                  <c:v>0.36899999999999999</c:v>
                </c:pt>
                <c:pt idx="554">
                  <c:v>0.36899999999999999</c:v>
                </c:pt>
                <c:pt idx="555">
                  <c:v>0.39700000000000002</c:v>
                </c:pt>
                <c:pt idx="556">
                  <c:v>0.38</c:v>
                </c:pt>
                <c:pt idx="557">
                  <c:v>0.97</c:v>
                </c:pt>
                <c:pt idx="558">
                  <c:v>0.36699999999999999</c:v>
                </c:pt>
                <c:pt idx="559">
                  <c:v>0.35899999999999999</c:v>
                </c:pt>
                <c:pt idx="560">
                  <c:v>0.39</c:v>
                </c:pt>
                <c:pt idx="561">
                  <c:v>0.36699999999999999</c:v>
                </c:pt>
                <c:pt idx="562">
                  <c:v>0.35899999999999999</c:v>
                </c:pt>
                <c:pt idx="563">
                  <c:v>0.36899999999999999</c:v>
                </c:pt>
                <c:pt idx="564">
                  <c:v>0.39800000000000002</c:v>
                </c:pt>
                <c:pt idx="565">
                  <c:v>0.379</c:v>
                </c:pt>
                <c:pt idx="566">
                  <c:v>0.34899999999999998</c:v>
                </c:pt>
                <c:pt idx="567">
                  <c:v>0.36799999999999999</c:v>
                </c:pt>
                <c:pt idx="568">
                  <c:v>0.36899999999999999</c:v>
                </c:pt>
                <c:pt idx="569">
                  <c:v>0.35899999999999999</c:v>
                </c:pt>
                <c:pt idx="570">
                  <c:v>0.39800000000000002</c:v>
                </c:pt>
                <c:pt idx="571">
                  <c:v>0.36899999999999999</c:v>
                </c:pt>
                <c:pt idx="572">
                  <c:v>0.38500000000000001</c:v>
                </c:pt>
                <c:pt idx="573">
                  <c:v>0.36199999999999999</c:v>
                </c:pt>
                <c:pt idx="574">
                  <c:v>0.371</c:v>
                </c:pt>
                <c:pt idx="575">
                  <c:v>0.38600000000000001</c:v>
                </c:pt>
                <c:pt idx="576">
                  <c:v>0.379</c:v>
                </c:pt>
                <c:pt idx="577">
                  <c:v>0.43</c:v>
                </c:pt>
                <c:pt idx="578">
                  <c:v>0.59899999999999998</c:v>
                </c:pt>
                <c:pt idx="579">
                  <c:v>0.39</c:v>
                </c:pt>
                <c:pt idx="580">
                  <c:v>0.377</c:v>
                </c:pt>
                <c:pt idx="581">
                  <c:v>0.38500000000000001</c:v>
                </c:pt>
                <c:pt idx="582">
                  <c:v>0.45700000000000002</c:v>
                </c:pt>
                <c:pt idx="583">
                  <c:v>0.36599999999999999</c:v>
                </c:pt>
                <c:pt idx="584">
                  <c:v>0.39700000000000002</c:v>
                </c:pt>
                <c:pt idx="585">
                  <c:v>0.38900000000000001</c:v>
                </c:pt>
                <c:pt idx="586">
                  <c:v>0.39900000000000002</c:v>
                </c:pt>
                <c:pt idx="587">
                  <c:v>0.38800000000000001</c:v>
                </c:pt>
                <c:pt idx="588">
                  <c:v>0.38900000000000001</c:v>
                </c:pt>
                <c:pt idx="589">
                  <c:v>0.38800000000000001</c:v>
                </c:pt>
                <c:pt idx="590">
                  <c:v>0.36899999999999999</c:v>
                </c:pt>
                <c:pt idx="591">
                  <c:v>0.38</c:v>
                </c:pt>
                <c:pt idx="592">
                  <c:v>0.34599999999999997</c:v>
                </c:pt>
                <c:pt idx="593">
                  <c:v>0.36899999999999999</c:v>
                </c:pt>
                <c:pt idx="594">
                  <c:v>0.39100000000000001</c:v>
                </c:pt>
                <c:pt idx="595">
                  <c:v>0.36599999999999999</c:v>
                </c:pt>
                <c:pt idx="596">
                  <c:v>0.35799999999999998</c:v>
                </c:pt>
                <c:pt idx="597">
                  <c:v>0.36099999999999999</c:v>
                </c:pt>
                <c:pt idx="598">
                  <c:v>0.36699999999999999</c:v>
                </c:pt>
                <c:pt idx="599">
                  <c:v>0.97899999999999998</c:v>
                </c:pt>
                <c:pt idx="600">
                  <c:v>0.60899999999999999</c:v>
                </c:pt>
                <c:pt idx="601">
                  <c:v>0.34899999999999998</c:v>
                </c:pt>
                <c:pt idx="602">
                  <c:v>0.34799999999999998</c:v>
                </c:pt>
                <c:pt idx="603">
                  <c:v>0.38</c:v>
                </c:pt>
                <c:pt idx="604">
                  <c:v>0.34699999999999998</c:v>
                </c:pt>
                <c:pt idx="605">
                  <c:v>0.34899999999999998</c:v>
                </c:pt>
                <c:pt idx="606">
                  <c:v>0.44500000000000001</c:v>
                </c:pt>
                <c:pt idx="607">
                  <c:v>0.39900000000000002</c:v>
                </c:pt>
                <c:pt idx="608">
                  <c:v>0.38200000000000001</c:v>
                </c:pt>
                <c:pt idx="609">
                  <c:v>0.39100000000000001</c:v>
                </c:pt>
                <c:pt idx="610">
                  <c:v>0.38300000000000001</c:v>
                </c:pt>
                <c:pt idx="611">
                  <c:v>0.38900000000000001</c:v>
                </c:pt>
                <c:pt idx="612">
                  <c:v>0.39700000000000002</c:v>
                </c:pt>
                <c:pt idx="613">
                  <c:v>0.39</c:v>
                </c:pt>
                <c:pt idx="614">
                  <c:v>0.36899999999999999</c:v>
                </c:pt>
                <c:pt idx="615">
                  <c:v>0.39500000000000002</c:v>
                </c:pt>
                <c:pt idx="616">
                  <c:v>0.39100000000000001</c:v>
                </c:pt>
                <c:pt idx="617">
                  <c:v>0.40699999999999997</c:v>
                </c:pt>
                <c:pt idx="618">
                  <c:v>0.41499999999999998</c:v>
                </c:pt>
                <c:pt idx="619">
                  <c:v>0.38500000000000001</c:v>
                </c:pt>
                <c:pt idx="620">
                  <c:v>0.38100000000000001</c:v>
                </c:pt>
                <c:pt idx="621">
                  <c:v>0.38</c:v>
                </c:pt>
                <c:pt idx="622">
                  <c:v>0.44700000000000001</c:v>
                </c:pt>
                <c:pt idx="623">
                  <c:v>0.36799999999999999</c:v>
                </c:pt>
                <c:pt idx="624">
                  <c:v>0.38100000000000001</c:v>
                </c:pt>
                <c:pt idx="625">
                  <c:v>0.34</c:v>
                </c:pt>
                <c:pt idx="626">
                  <c:v>0.42799999999999999</c:v>
                </c:pt>
                <c:pt idx="627">
                  <c:v>0.35599999999999998</c:v>
                </c:pt>
                <c:pt idx="628">
                  <c:v>0.372</c:v>
                </c:pt>
                <c:pt idx="629">
                  <c:v>0.38300000000000001</c:v>
                </c:pt>
                <c:pt idx="630">
                  <c:v>0.38200000000000001</c:v>
                </c:pt>
                <c:pt idx="631">
                  <c:v>0.375</c:v>
                </c:pt>
                <c:pt idx="632">
                  <c:v>0.36599999999999999</c:v>
                </c:pt>
                <c:pt idx="633">
                  <c:v>0.42899999999999999</c:v>
                </c:pt>
                <c:pt idx="634">
                  <c:v>0.4</c:v>
                </c:pt>
                <c:pt idx="635">
                  <c:v>0.377</c:v>
                </c:pt>
                <c:pt idx="636">
                  <c:v>0.4</c:v>
                </c:pt>
                <c:pt idx="637">
                  <c:v>0.35899999999999999</c:v>
                </c:pt>
                <c:pt idx="638">
                  <c:v>0.37</c:v>
                </c:pt>
                <c:pt idx="639">
                  <c:v>0.35699999999999998</c:v>
                </c:pt>
                <c:pt idx="640">
                  <c:v>0.38100000000000001</c:v>
                </c:pt>
                <c:pt idx="641">
                  <c:v>0.38600000000000001</c:v>
                </c:pt>
                <c:pt idx="642">
                  <c:v>0.36799999999999999</c:v>
                </c:pt>
                <c:pt idx="643">
                  <c:v>0.69899999999999995</c:v>
                </c:pt>
                <c:pt idx="644">
                  <c:v>0.34799999999999998</c:v>
                </c:pt>
                <c:pt idx="645">
                  <c:v>0.39100000000000001</c:v>
                </c:pt>
                <c:pt idx="646">
                  <c:v>0.36599999999999999</c:v>
                </c:pt>
                <c:pt idx="647">
                  <c:v>0.34799999999999998</c:v>
                </c:pt>
                <c:pt idx="648">
                  <c:v>0.372</c:v>
                </c:pt>
                <c:pt idx="649">
                  <c:v>0.36599999999999999</c:v>
                </c:pt>
                <c:pt idx="650">
                  <c:v>0.38900000000000001</c:v>
                </c:pt>
                <c:pt idx="651">
                  <c:v>0.36899999999999999</c:v>
                </c:pt>
                <c:pt idx="652">
                  <c:v>0.36899999999999999</c:v>
                </c:pt>
                <c:pt idx="653">
                  <c:v>0.34899999999999998</c:v>
                </c:pt>
                <c:pt idx="654">
                  <c:v>0.34699999999999998</c:v>
                </c:pt>
                <c:pt idx="655">
                  <c:v>0.41</c:v>
                </c:pt>
                <c:pt idx="656">
                  <c:v>0.36799999999999999</c:v>
                </c:pt>
                <c:pt idx="657">
                  <c:v>0.34899999999999998</c:v>
                </c:pt>
                <c:pt idx="658">
                  <c:v>0.36899999999999999</c:v>
                </c:pt>
                <c:pt idx="659">
                  <c:v>0.36799999999999999</c:v>
                </c:pt>
                <c:pt idx="660">
                  <c:v>0.379</c:v>
                </c:pt>
                <c:pt idx="661">
                  <c:v>0.35799999999999998</c:v>
                </c:pt>
                <c:pt idx="662">
                  <c:v>0.36899999999999999</c:v>
                </c:pt>
                <c:pt idx="663">
                  <c:v>0.44</c:v>
                </c:pt>
                <c:pt idx="664">
                  <c:v>0.4</c:v>
                </c:pt>
                <c:pt idx="665">
                  <c:v>0.38700000000000001</c:v>
                </c:pt>
                <c:pt idx="666">
                  <c:v>0.51800000000000002</c:v>
                </c:pt>
                <c:pt idx="667">
                  <c:v>0.60899999999999999</c:v>
                </c:pt>
                <c:pt idx="668">
                  <c:v>0.35799999999999998</c:v>
                </c:pt>
                <c:pt idx="669">
                  <c:v>0.38400000000000001</c:v>
                </c:pt>
                <c:pt idx="670">
                  <c:v>0.38400000000000001</c:v>
                </c:pt>
                <c:pt idx="671">
                  <c:v>0.439</c:v>
                </c:pt>
                <c:pt idx="672">
                  <c:v>0.36899999999999999</c:v>
                </c:pt>
                <c:pt idx="673">
                  <c:v>0.372</c:v>
                </c:pt>
                <c:pt idx="674">
                  <c:v>0.40200000000000002</c:v>
                </c:pt>
                <c:pt idx="675">
                  <c:v>0.38200000000000001</c:v>
                </c:pt>
                <c:pt idx="676">
                  <c:v>0.38400000000000001</c:v>
                </c:pt>
                <c:pt idx="677">
                  <c:v>0.42299999999999999</c:v>
                </c:pt>
                <c:pt idx="678">
                  <c:v>0.34899999999999998</c:v>
                </c:pt>
                <c:pt idx="679">
                  <c:v>0.38200000000000001</c:v>
                </c:pt>
                <c:pt idx="680">
                  <c:v>0.38400000000000001</c:v>
                </c:pt>
                <c:pt idx="681">
                  <c:v>0.374</c:v>
                </c:pt>
                <c:pt idx="682">
                  <c:v>0.36599999999999999</c:v>
                </c:pt>
                <c:pt idx="683">
                  <c:v>0.374</c:v>
                </c:pt>
                <c:pt idx="684">
                  <c:v>0.435</c:v>
                </c:pt>
                <c:pt idx="685">
                  <c:v>0.36699999999999999</c:v>
                </c:pt>
                <c:pt idx="686">
                  <c:v>0.375</c:v>
                </c:pt>
                <c:pt idx="687">
                  <c:v>0.375</c:v>
                </c:pt>
                <c:pt idx="688">
                  <c:v>0.38600000000000001</c:v>
                </c:pt>
                <c:pt idx="689">
                  <c:v>0.88100000000000001</c:v>
                </c:pt>
                <c:pt idx="690">
                  <c:v>0.36799999999999999</c:v>
                </c:pt>
                <c:pt idx="691">
                  <c:v>0.36799999999999999</c:v>
                </c:pt>
                <c:pt idx="692">
                  <c:v>0.38900000000000001</c:v>
                </c:pt>
                <c:pt idx="693">
                  <c:v>0.39</c:v>
                </c:pt>
                <c:pt idx="694">
                  <c:v>0.36699999999999999</c:v>
                </c:pt>
                <c:pt idx="695">
                  <c:v>0.35699999999999998</c:v>
                </c:pt>
                <c:pt idx="696">
                  <c:v>0.34799999999999998</c:v>
                </c:pt>
                <c:pt idx="697">
                  <c:v>0.34799999999999998</c:v>
                </c:pt>
                <c:pt idx="698">
                  <c:v>0.378</c:v>
                </c:pt>
                <c:pt idx="699">
                  <c:v>0.36399999999999999</c:v>
                </c:pt>
                <c:pt idx="700">
                  <c:v>0.375</c:v>
                </c:pt>
                <c:pt idx="701">
                  <c:v>0.35199999999999998</c:v>
                </c:pt>
                <c:pt idx="702">
                  <c:v>0.38800000000000001</c:v>
                </c:pt>
                <c:pt idx="703">
                  <c:v>0.38700000000000001</c:v>
                </c:pt>
                <c:pt idx="704">
                  <c:v>0.37</c:v>
                </c:pt>
                <c:pt idx="705">
                  <c:v>0.35499999999999998</c:v>
                </c:pt>
                <c:pt idx="706">
                  <c:v>0.371</c:v>
                </c:pt>
                <c:pt idx="707">
                  <c:v>0.37</c:v>
                </c:pt>
                <c:pt idx="708">
                  <c:v>0.35899999999999999</c:v>
                </c:pt>
                <c:pt idx="709">
                  <c:v>1.0489999999999999</c:v>
                </c:pt>
                <c:pt idx="710">
                  <c:v>0.36</c:v>
                </c:pt>
                <c:pt idx="711">
                  <c:v>0.35499999999999998</c:v>
                </c:pt>
                <c:pt idx="712">
                  <c:v>0.40100000000000002</c:v>
                </c:pt>
                <c:pt idx="713">
                  <c:v>0.35899999999999999</c:v>
                </c:pt>
                <c:pt idx="714">
                  <c:v>0.35799999999999998</c:v>
                </c:pt>
                <c:pt idx="715">
                  <c:v>0.35799999999999998</c:v>
                </c:pt>
                <c:pt idx="716">
                  <c:v>0.38</c:v>
                </c:pt>
                <c:pt idx="717">
                  <c:v>0.36799999999999999</c:v>
                </c:pt>
                <c:pt idx="718">
                  <c:v>0.35799999999999998</c:v>
                </c:pt>
                <c:pt idx="719">
                  <c:v>0.36</c:v>
                </c:pt>
                <c:pt idx="720">
                  <c:v>0.36</c:v>
                </c:pt>
                <c:pt idx="721">
                  <c:v>0.378</c:v>
                </c:pt>
                <c:pt idx="722">
                  <c:v>0.36799999999999999</c:v>
                </c:pt>
                <c:pt idx="723">
                  <c:v>0.35899999999999999</c:v>
                </c:pt>
                <c:pt idx="724">
                  <c:v>0.39800000000000002</c:v>
                </c:pt>
                <c:pt idx="725">
                  <c:v>0.36899999999999999</c:v>
                </c:pt>
                <c:pt idx="726">
                  <c:v>0.39</c:v>
                </c:pt>
                <c:pt idx="727">
                  <c:v>0.376</c:v>
                </c:pt>
                <c:pt idx="728">
                  <c:v>0.371</c:v>
                </c:pt>
                <c:pt idx="729">
                  <c:v>0.36899999999999999</c:v>
                </c:pt>
                <c:pt idx="730">
                  <c:v>0.376</c:v>
                </c:pt>
                <c:pt idx="731">
                  <c:v>0.66200000000000003</c:v>
                </c:pt>
                <c:pt idx="732">
                  <c:v>0.34799999999999998</c:v>
                </c:pt>
                <c:pt idx="733">
                  <c:v>0.42799999999999999</c:v>
                </c:pt>
                <c:pt idx="734">
                  <c:v>0.374</c:v>
                </c:pt>
                <c:pt idx="735">
                  <c:v>0.36499999999999999</c:v>
                </c:pt>
                <c:pt idx="736">
                  <c:v>0.377</c:v>
                </c:pt>
                <c:pt idx="737">
                  <c:v>0.34899999999999998</c:v>
                </c:pt>
                <c:pt idx="738">
                  <c:v>0.37</c:v>
                </c:pt>
                <c:pt idx="739">
                  <c:v>0.35799999999999998</c:v>
                </c:pt>
                <c:pt idx="740">
                  <c:v>0.36899999999999999</c:v>
                </c:pt>
                <c:pt idx="741">
                  <c:v>0.34899999999999998</c:v>
                </c:pt>
                <c:pt idx="742">
                  <c:v>0.36899999999999999</c:v>
                </c:pt>
                <c:pt idx="743">
                  <c:v>0.34799999999999998</c:v>
                </c:pt>
                <c:pt idx="744">
                  <c:v>0.36099999999999999</c:v>
                </c:pt>
                <c:pt idx="745">
                  <c:v>0.36699999999999999</c:v>
                </c:pt>
                <c:pt idx="746">
                  <c:v>0.371</c:v>
                </c:pt>
                <c:pt idx="747">
                  <c:v>0.34599999999999997</c:v>
                </c:pt>
                <c:pt idx="748">
                  <c:v>0.38200000000000001</c:v>
                </c:pt>
                <c:pt idx="749">
                  <c:v>0.40799999999999997</c:v>
                </c:pt>
                <c:pt idx="750">
                  <c:v>0.377</c:v>
                </c:pt>
                <c:pt idx="751">
                  <c:v>0.38800000000000001</c:v>
                </c:pt>
                <c:pt idx="752">
                  <c:v>0.36799999999999999</c:v>
                </c:pt>
                <c:pt idx="753">
                  <c:v>0.88200000000000001</c:v>
                </c:pt>
                <c:pt idx="754">
                  <c:v>0.36899999999999999</c:v>
                </c:pt>
                <c:pt idx="755">
                  <c:v>0.40699999999999997</c:v>
                </c:pt>
                <c:pt idx="756">
                  <c:v>0.53800000000000003</c:v>
                </c:pt>
                <c:pt idx="757">
                  <c:v>0.44800000000000001</c:v>
                </c:pt>
                <c:pt idx="758">
                  <c:v>0.35899999999999999</c:v>
                </c:pt>
                <c:pt idx="759">
                  <c:v>0.36799999999999999</c:v>
                </c:pt>
                <c:pt idx="760">
                  <c:v>0.371</c:v>
                </c:pt>
                <c:pt idx="761">
                  <c:v>0.35699999999999998</c:v>
                </c:pt>
                <c:pt idx="762">
                  <c:v>0.35</c:v>
                </c:pt>
                <c:pt idx="763">
                  <c:v>0.36799999999999999</c:v>
                </c:pt>
                <c:pt idx="764">
                  <c:v>0.38</c:v>
                </c:pt>
                <c:pt idx="765">
                  <c:v>0.34699999999999998</c:v>
                </c:pt>
                <c:pt idx="766">
                  <c:v>0.36899999999999999</c:v>
                </c:pt>
                <c:pt idx="767">
                  <c:v>0.39</c:v>
                </c:pt>
                <c:pt idx="768">
                  <c:v>0.36899999999999999</c:v>
                </c:pt>
                <c:pt idx="769">
                  <c:v>0.35699999999999998</c:v>
                </c:pt>
                <c:pt idx="770">
                  <c:v>0.35899999999999999</c:v>
                </c:pt>
                <c:pt idx="771">
                  <c:v>1.0589999999999999</c:v>
                </c:pt>
                <c:pt idx="772">
                  <c:v>0.34799999999999998</c:v>
                </c:pt>
                <c:pt idx="773">
                  <c:v>0.38900000000000001</c:v>
                </c:pt>
                <c:pt idx="774">
                  <c:v>0.37</c:v>
                </c:pt>
                <c:pt idx="775">
                  <c:v>0.377</c:v>
                </c:pt>
                <c:pt idx="776">
                  <c:v>0.371</c:v>
                </c:pt>
                <c:pt idx="777">
                  <c:v>0.35599999999999998</c:v>
                </c:pt>
                <c:pt idx="778">
                  <c:v>0.38</c:v>
                </c:pt>
                <c:pt idx="779">
                  <c:v>0.35899999999999999</c:v>
                </c:pt>
                <c:pt idx="780">
                  <c:v>0.36699999999999999</c:v>
                </c:pt>
                <c:pt idx="781">
                  <c:v>0.36799999999999999</c:v>
                </c:pt>
                <c:pt idx="782">
                  <c:v>0.35799999999999998</c:v>
                </c:pt>
                <c:pt idx="783">
                  <c:v>0.38900000000000001</c:v>
                </c:pt>
                <c:pt idx="784">
                  <c:v>0.36799999999999999</c:v>
                </c:pt>
                <c:pt idx="785">
                  <c:v>0.39700000000000002</c:v>
                </c:pt>
                <c:pt idx="786">
                  <c:v>0.36099999999999999</c:v>
                </c:pt>
                <c:pt idx="787">
                  <c:v>0.38300000000000001</c:v>
                </c:pt>
                <c:pt idx="788">
                  <c:v>0.372</c:v>
                </c:pt>
                <c:pt idx="789">
                  <c:v>0.35199999999999998</c:v>
                </c:pt>
                <c:pt idx="790">
                  <c:v>0.37</c:v>
                </c:pt>
                <c:pt idx="791">
                  <c:v>0.36799999999999999</c:v>
                </c:pt>
                <c:pt idx="792">
                  <c:v>0.379</c:v>
                </c:pt>
                <c:pt idx="793">
                  <c:v>0.61799999999999999</c:v>
                </c:pt>
                <c:pt idx="794">
                  <c:v>0.36799999999999999</c:v>
                </c:pt>
                <c:pt idx="795">
                  <c:v>0.35899999999999999</c:v>
                </c:pt>
                <c:pt idx="796">
                  <c:v>0.36899999999999999</c:v>
                </c:pt>
                <c:pt idx="797">
                  <c:v>0.39700000000000002</c:v>
                </c:pt>
                <c:pt idx="798">
                  <c:v>0.36</c:v>
                </c:pt>
                <c:pt idx="799">
                  <c:v>0.53900000000000003</c:v>
                </c:pt>
                <c:pt idx="800">
                  <c:v>0.377</c:v>
                </c:pt>
                <c:pt idx="801">
                  <c:v>0.41</c:v>
                </c:pt>
                <c:pt idx="802">
                  <c:v>0.379</c:v>
                </c:pt>
                <c:pt idx="803">
                  <c:v>0.36799999999999999</c:v>
                </c:pt>
                <c:pt idx="804">
                  <c:v>0.36</c:v>
                </c:pt>
                <c:pt idx="805">
                  <c:v>0.37</c:v>
                </c:pt>
                <c:pt idx="806">
                  <c:v>0.35599999999999998</c:v>
                </c:pt>
                <c:pt idx="807">
                  <c:v>0.39200000000000002</c:v>
                </c:pt>
                <c:pt idx="808">
                  <c:v>0.36799999999999999</c:v>
                </c:pt>
                <c:pt idx="809">
                  <c:v>0.35599999999999998</c:v>
                </c:pt>
                <c:pt idx="810">
                  <c:v>0.36199999999999999</c:v>
                </c:pt>
                <c:pt idx="811">
                  <c:v>0.38800000000000001</c:v>
                </c:pt>
                <c:pt idx="812">
                  <c:v>0.36699999999999999</c:v>
                </c:pt>
                <c:pt idx="813">
                  <c:v>0.36199999999999999</c:v>
                </c:pt>
                <c:pt idx="814">
                  <c:v>0.34699999999999998</c:v>
                </c:pt>
                <c:pt idx="815">
                  <c:v>0.433</c:v>
                </c:pt>
                <c:pt idx="816">
                  <c:v>0.36699999999999999</c:v>
                </c:pt>
                <c:pt idx="817">
                  <c:v>0.36599999999999999</c:v>
                </c:pt>
                <c:pt idx="818">
                  <c:v>0.38300000000000001</c:v>
                </c:pt>
                <c:pt idx="819">
                  <c:v>0.379</c:v>
                </c:pt>
                <c:pt idx="820">
                  <c:v>0.36899999999999999</c:v>
                </c:pt>
                <c:pt idx="821">
                  <c:v>1.085</c:v>
                </c:pt>
                <c:pt idx="822">
                  <c:v>0.372</c:v>
                </c:pt>
                <c:pt idx="823">
                  <c:v>0.371</c:v>
                </c:pt>
                <c:pt idx="824">
                  <c:v>0.376</c:v>
                </c:pt>
                <c:pt idx="825">
                  <c:v>0.38100000000000001</c:v>
                </c:pt>
                <c:pt idx="826">
                  <c:v>0.38800000000000001</c:v>
                </c:pt>
                <c:pt idx="827">
                  <c:v>0.36699999999999999</c:v>
                </c:pt>
                <c:pt idx="828">
                  <c:v>0.432</c:v>
                </c:pt>
                <c:pt idx="829">
                  <c:v>0.39900000000000002</c:v>
                </c:pt>
                <c:pt idx="830">
                  <c:v>0.39900000000000002</c:v>
                </c:pt>
                <c:pt idx="831">
                  <c:v>0.38600000000000001</c:v>
                </c:pt>
                <c:pt idx="832">
                  <c:v>0.375</c:v>
                </c:pt>
                <c:pt idx="833">
                  <c:v>0.35799999999999998</c:v>
                </c:pt>
                <c:pt idx="834">
                  <c:v>0.379</c:v>
                </c:pt>
                <c:pt idx="835">
                  <c:v>0.38200000000000001</c:v>
                </c:pt>
                <c:pt idx="836">
                  <c:v>0.375</c:v>
                </c:pt>
                <c:pt idx="837">
                  <c:v>0.35899999999999999</c:v>
                </c:pt>
                <c:pt idx="838">
                  <c:v>0.35899999999999999</c:v>
                </c:pt>
                <c:pt idx="839">
                  <c:v>0.44800000000000001</c:v>
                </c:pt>
                <c:pt idx="840">
                  <c:v>0.4</c:v>
                </c:pt>
                <c:pt idx="841">
                  <c:v>0.36799999999999999</c:v>
                </c:pt>
                <c:pt idx="842">
                  <c:v>0.34799999999999998</c:v>
                </c:pt>
                <c:pt idx="843">
                  <c:v>0.68899999999999995</c:v>
                </c:pt>
                <c:pt idx="844">
                  <c:v>0.35899999999999999</c:v>
                </c:pt>
                <c:pt idx="845">
                  <c:v>0.38800000000000001</c:v>
                </c:pt>
                <c:pt idx="846">
                  <c:v>0.35899999999999999</c:v>
                </c:pt>
                <c:pt idx="847">
                  <c:v>0.34799999999999998</c:v>
                </c:pt>
                <c:pt idx="848">
                  <c:v>0.36899999999999999</c:v>
                </c:pt>
                <c:pt idx="849">
                  <c:v>0.379</c:v>
                </c:pt>
                <c:pt idx="850">
                  <c:v>0.35</c:v>
                </c:pt>
                <c:pt idx="851">
                  <c:v>0.34699999999999998</c:v>
                </c:pt>
                <c:pt idx="852">
                  <c:v>0.38</c:v>
                </c:pt>
                <c:pt idx="853">
                  <c:v>0.36699999999999999</c:v>
                </c:pt>
                <c:pt idx="854">
                  <c:v>0.377</c:v>
                </c:pt>
                <c:pt idx="855">
                  <c:v>0.38100000000000001</c:v>
                </c:pt>
                <c:pt idx="856">
                  <c:v>0.36699999999999999</c:v>
                </c:pt>
                <c:pt idx="857">
                  <c:v>0.36899999999999999</c:v>
                </c:pt>
                <c:pt idx="858">
                  <c:v>0.441</c:v>
                </c:pt>
                <c:pt idx="859">
                  <c:v>0.38600000000000001</c:v>
                </c:pt>
                <c:pt idx="860">
                  <c:v>0.39</c:v>
                </c:pt>
                <c:pt idx="861">
                  <c:v>0.36599999999999999</c:v>
                </c:pt>
                <c:pt idx="862">
                  <c:v>0.371</c:v>
                </c:pt>
                <c:pt idx="863">
                  <c:v>0.34799999999999998</c:v>
                </c:pt>
                <c:pt idx="864">
                  <c:v>0.35699999999999998</c:v>
                </c:pt>
                <c:pt idx="865">
                  <c:v>0.82099999999999995</c:v>
                </c:pt>
                <c:pt idx="866">
                  <c:v>0.35</c:v>
                </c:pt>
                <c:pt idx="867">
                  <c:v>0.35599999999999998</c:v>
                </c:pt>
                <c:pt idx="868">
                  <c:v>0.39</c:v>
                </c:pt>
                <c:pt idx="869">
                  <c:v>0.81899999999999995</c:v>
                </c:pt>
                <c:pt idx="870">
                  <c:v>0.35799999999999998</c:v>
                </c:pt>
                <c:pt idx="871">
                  <c:v>0.37</c:v>
                </c:pt>
                <c:pt idx="872">
                  <c:v>0.36</c:v>
                </c:pt>
                <c:pt idx="873">
                  <c:v>0.39100000000000001</c:v>
                </c:pt>
                <c:pt idx="874">
                  <c:v>0.35499999999999998</c:v>
                </c:pt>
                <c:pt idx="875">
                  <c:v>0.88200000000000001</c:v>
                </c:pt>
                <c:pt idx="876">
                  <c:v>0.375</c:v>
                </c:pt>
                <c:pt idx="877">
                  <c:v>1.165</c:v>
                </c:pt>
                <c:pt idx="878">
                  <c:v>1.544</c:v>
                </c:pt>
                <c:pt idx="879">
                  <c:v>1.766</c:v>
                </c:pt>
                <c:pt idx="880">
                  <c:v>1.2649999999999999</c:v>
                </c:pt>
                <c:pt idx="881">
                  <c:v>1.0980000000000001</c:v>
                </c:pt>
                <c:pt idx="882">
                  <c:v>1.863</c:v>
                </c:pt>
                <c:pt idx="883">
                  <c:v>1.099</c:v>
                </c:pt>
                <c:pt idx="884">
                  <c:v>1.0720000000000001</c:v>
                </c:pt>
                <c:pt idx="885">
                  <c:v>0.47099999999999997</c:v>
                </c:pt>
                <c:pt idx="886">
                  <c:v>0.89200000000000002</c:v>
                </c:pt>
                <c:pt idx="887">
                  <c:v>0.41799999999999998</c:v>
                </c:pt>
                <c:pt idx="888">
                  <c:v>0.42499999999999999</c:v>
                </c:pt>
                <c:pt idx="889">
                  <c:v>0.38</c:v>
                </c:pt>
                <c:pt idx="890">
                  <c:v>0.35599999999999998</c:v>
                </c:pt>
                <c:pt idx="891">
                  <c:v>0.376</c:v>
                </c:pt>
                <c:pt idx="892">
                  <c:v>0.371</c:v>
                </c:pt>
                <c:pt idx="893">
                  <c:v>0.34899999999999998</c:v>
                </c:pt>
                <c:pt idx="894">
                  <c:v>0.35599999999999998</c:v>
                </c:pt>
                <c:pt idx="895">
                  <c:v>0.76200000000000001</c:v>
                </c:pt>
                <c:pt idx="896">
                  <c:v>0.36</c:v>
                </c:pt>
                <c:pt idx="897">
                  <c:v>0.38500000000000001</c:v>
                </c:pt>
                <c:pt idx="898">
                  <c:v>0.37</c:v>
                </c:pt>
                <c:pt idx="899">
                  <c:v>0.36799999999999999</c:v>
                </c:pt>
                <c:pt idx="900">
                  <c:v>0.35699999999999998</c:v>
                </c:pt>
                <c:pt idx="901">
                  <c:v>0.38900000000000001</c:v>
                </c:pt>
                <c:pt idx="902">
                  <c:v>0.36799999999999999</c:v>
                </c:pt>
                <c:pt idx="903">
                  <c:v>0.38200000000000001</c:v>
                </c:pt>
                <c:pt idx="904">
                  <c:v>0.34799999999999998</c:v>
                </c:pt>
                <c:pt idx="905">
                  <c:v>0.36299999999999999</c:v>
                </c:pt>
                <c:pt idx="906">
                  <c:v>0.372</c:v>
                </c:pt>
                <c:pt idx="907">
                  <c:v>0.36</c:v>
                </c:pt>
                <c:pt idx="908">
                  <c:v>0.36799999999999999</c:v>
                </c:pt>
                <c:pt idx="909">
                  <c:v>0.36899999999999999</c:v>
                </c:pt>
                <c:pt idx="910">
                  <c:v>0.37</c:v>
                </c:pt>
                <c:pt idx="911">
                  <c:v>0.34699999999999998</c:v>
                </c:pt>
                <c:pt idx="912">
                  <c:v>0.35799999999999998</c:v>
                </c:pt>
                <c:pt idx="913">
                  <c:v>0.372</c:v>
                </c:pt>
                <c:pt idx="914">
                  <c:v>0.42699999999999999</c:v>
                </c:pt>
                <c:pt idx="915">
                  <c:v>0.40699999999999997</c:v>
                </c:pt>
                <c:pt idx="916">
                  <c:v>0.34899999999999998</c:v>
                </c:pt>
                <c:pt idx="917">
                  <c:v>0.59899999999999998</c:v>
                </c:pt>
                <c:pt idx="918">
                  <c:v>0.36099999999999999</c:v>
                </c:pt>
                <c:pt idx="919">
                  <c:v>0.34599999999999997</c:v>
                </c:pt>
                <c:pt idx="920">
                  <c:v>0.46</c:v>
                </c:pt>
                <c:pt idx="921">
                  <c:v>0.35599999999999998</c:v>
                </c:pt>
                <c:pt idx="922">
                  <c:v>0.372</c:v>
                </c:pt>
                <c:pt idx="923">
                  <c:v>0.36799999999999999</c:v>
                </c:pt>
                <c:pt idx="924">
                  <c:v>0.376</c:v>
                </c:pt>
                <c:pt idx="925">
                  <c:v>0.39</c:v>
                </c:pt>
                <c:pt idx="926">
                  <c:v>0.37</c:v>
                </c:pt>
                <c:pt idx="927">
                  <c:v>0.35699999999999998</c:v>
                </c:pt>
                <c:pt idx="928">
                  <c:v>0.371</c:v>
                </c:pt>
                <c:pt idx="929">
                  <c:v>0.39800000000000002</c:v>
                </c:pt>
                <c:pt idx="930">
                  <c:v>0.35799999999999998</c:v>
                </c:pt>
                <c:pt idx="931">
                  <c:v>0.37</c:v>
                </c:pt>
                <c:pt idx="932">
                  <c:v>0.34699999999999998</c:v>
                </c:pt>
                <c:pt idx="933">
                  <c:v>0.377</c:v>
                </c:pt>
                <c:pt idx="934">
                  <c:v>0.38100000000000001</c:v>
                </c:pt>
                <c:pt idx="935">
                  <c:v>0.35899999999999999</c:v>
                </c:pt>
                <c:pt idx="936">
                  <c:v>0.377</c:v>
                </c:pt>
                <c:pt idx="937">
                  <c:v>0.371</c:v>
                </c:pt>
                <c:pt idx="938">
                  <c:v>0.36799999999999999</c:v>
                </c:pt>
                <c:pt idx="939">
                  <c:v>0.86699999999999999</c:v>
                </c:pt>
                <c:pt idx="940">
                  <c:v>0.36</c:v>
                </c:pt>
                <c:pt idx="941">
                  <c:v>0.35899999999999999</c:v>
                </c:pt>
                <c:pt idx="942">
                  <c:v>0.38700000000000001</c:v>
                </c:pt>
                <c:pt idx="943">
                  <c:v>0.37</c:v>
                </c:pt>
                <c:pt idx="944">
                  <c:v>0.35899999999999999</c:v>
                </c:pt>
                <c:pt idx="945">
                  <c:v>0.35599999999999998</c:v>
                </c:pt>
                <c:pt idx="946">
                  <c:v>0.372</c:v>
                </c:pt>
                <c:pt idx="947">
                  <c:v>0.34799999999999998</c:v>
                </c:pt>
                <c:pt idx="948">
                  <c:v>0.38700000000000001</c:v>
                </c:pt>
                <c:pt idx="949">
                  <c:v>0.36899999999999999</c:v>
                </c:pt>
                <c:pt idx="950">
                  <c:v>0.36899999999999999</c:v>
                </c:pt>
                <c:pt idx="951">
                  <c:v>0.35699999999999998</c:v>
                </c:pt>
                <c:pt idx="952">
                  <c:v>0.35099999999999998</c:v>
                </c:pt>
                <c:pt idx="953">
                  <c:v>0.38</c:v>
                </c:pt>
                <c:pt idx="954">
                  <c:v>0.36599999999999999</c:v>
                </c:pt>
                <c:pt idx="955">
                  <c:v>0.371</c:v>
                </c:pt>
                <c:pt idx="956">
                  <c:v>0.36799999999999999</c:v>
                </c:pt>
                <c:pt idx="957">
                  <c:v>0.38100000000000001</c:v>
                </c:pt>
                <c:pt idx="958">
                  <c:v>0.39700000000000002</c:v>
                </c:pt>
                <c:pt idx="959">
                  <c:v>0.37</c:v>
                </c:pt>
                <c:pt idx="960">
                  <c:v>0.376</c:v>
                </c:pt>
                <c:pt idx="961">
                  <c:v>0.39</c:v>
                </c:pt>
                <c:pt idx="962">
                  <c:v>0.37</c:v>
                </c:pt>
                <c:pt idx="963">
                  <c:v>0.376</c:v>
                </c:pt>
                <c:pt idx="964">
                  <c:v>0.43099999999999999</c:v>
                </c:pt>
                <c:pt idx="965">
                  <c:v>0.36799999999999999</c:v>
                </c:pt>
                <c:pt idx="966">
                  <c:v>0.38700000000000001</c:v>
                </c:pt>
                <c:pt idx="967">
                  <c:v>0.379</c:v>
                </c:pt>
                <c:pt idx="968">
                  <c:v>0.35899999999999999</c:v>
                </c:pt>
                <c:pt idx="969">
                  <c:v>0.36799999999999999</c:v>
                </c:pt>
                <c:pt idx="970">
                  <c:v>0.371</c:v>
                </c:pt>
                <c:pt idx="971">
                  <c:v>0.379</c:v>
                </c:pt>
                <c:pt idx="972">
                  <c:v>0.40699999999999997</c:v>
                </c:pt>
                <c:pt idx="973">
                  <c:v>0.36899999999999999</c:v>
                </c:pt>
                <c:pt idx="974">
                  <c:v>0.34799999999999998</c:v>
                </c:pt>
                <c:pt idx="975">
                  <c:v>0.35599999999999998</c:v>
                </c:pt>
                <c:pt idx="976">
                  <c:v>0.36</c:v>
                </c:pt>
                <c:pt idx="977">
                  <c:v>0.35899999999999999</c:v>
                </c:pt>
                <c:pt idx="978">
                  <c:v>0.42099999999999999</c:v>
                </c:pt>
                <c:pt idx="979">
                  <c:v>0.371</c:v>
                </c:pt>
                <c:pt idx="980">
                  <c:v>0.38800000000000001</c:v>
                </c:pt>
                <c:pt idx="981">
                  <c:v>0.42799999999999999</c:v>
                </c:pt>
                <c:pt idx="982">
                  <c:v>0.375</c:v>
                </c:pt>
                <c:pt idx="983">
                  <c:v>0.36899999999999999</c:v>
                </c:pt>
                <c:pt idx="984">
                  <c:v>0.36699999999999999</c:v>
                </c:pt>
                <c:pt idx="985">
                  <c:v>0.371</c:v>
                </c:pt>
                <c:pt idx="986">
                  <c:v>0.38600000000000001</c:v>
                </c:pt>
                <c:pt idx="987">
                  <c:v>0.378</c:v>
                </c:pt>
                <c:pt idx="988">
                  <c:v>0.36899999999999999</c:v>
                </c:pt>
                <c:pt idx="989">
                  <c:v>0.34899999999999998</c:v>
                </c:pt>
                <c:pt idx="990">
                  <c:v>0.35699999999999998</c:v>
                </c:pt>
                <c:pt idx="991">
                  <c:v>0.38900000000000001</c:v>
                </c:pt>
                <c:pt idx="992">
                  <c:v>0.36099999999999999</c:v>
                </c:pt>
                <c:pt idx="993">
                  <c:v>0.377</c:v>
                </c:pt>
                <c:pt idx="994">
                  <c:v>0.36</c:v>
                </c:pt>
                <c:pt idx="995">
                  <c:v>0.34899999999999998</c:v>
                </c:pt>
                <c:pt idx="996">
                  <c:v>0.377</c:v>
                </c:pt>
                <c:pt idx="997">
                  <c:v>0.35099999999999998</c:v>
                </c:pt>
                <c:pt idx="998">
                  <c:v>0.34799999999999998</c:v>
                </c:pt>
                <c:pt idx="999">
                  <c:v>0.35899999999999999</c:v>
                </c:pt>
                <c:pt idx="1000">
                  <c:v>0.35899999999999999</c:v>
                </c:pt>
              </c:numCache>
            </c:numRef>
          </c:val>
          <c:smooth val="0"/>
          <c:extLst>
            <c:ext xmlns:c16="http://schemas.microsoft.com/office/drawing/2014/chart" uri="{C3380CC4-5D6E-409C-BE32-E72D297353CC}">
              <c16:uniqueId val="{00000000-005F-5D49-8F0E-802A2BD31AE9}"/>
            </c:ext>
          </c:extLst>
        </c:ser>
        <c:ser>
          <c:idx val="1"/>
          <c:order val="1"/>
          <c:tx>
            <c:strRef>
              <c:f>Sheet1!$B$1</c:f>
              <c:strCache>
                <c:ptCount val="1"/>
                <c:pt idx="0">
                  <c:v>m4.xlarge</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val>
            <c:numRef>
              <c:f>Sheet1!$B$2:$B$1002</c:f>
              <c:numCache>
                <c:formatCode>General</c:formatCode>
                <c:ptCount val="1001"/>
                <c:pt idx="0">
                  <c:v>1.2789999999999999</c:v>
                </c:pt>
                <c:pt idx="1">
                  <c:v>1.2490000000000001</c:v>
                </c:pt>
                <c:pt idx="2">
                  <c:v>1.1319999999999999</c:v>
                </c:pt>
                <c:pt idx="3">
                  <c:v>1.256</c:v>
                </c:pt>
                <c:pt idx="4">
                  <c:v>1.2330000000000001</c:v>
                </c:pt>
                <c:pt idx="5">
                  <c:v>1.2849999999999999</c:v>
                </c:pt>
                <c:pt idx="6">
                  <c:v>1.2390000000000001</c:v>
                </c:pt>
                <c:pt idx="7">
                  <c:v>1.2250000000000001</c:v>
                </c:pt>
                <c:pt idx="8">
                  <c:v>1.2030000000000001</c:v>
                </c:pt>
                <c:pt idx="9">
                  <c:v>1.2789999999999999</c:v>
                </c:pt>
                <c:pt idx="10">
                  <c:v>1.329</c:v>
                </c:pt>
                <c:pt idx="11">
                  <c:v>1.3280000000000001</c:v>
                </c:pt>
                <c:pt idx="12">
                  <c:v>1.2789999999999999</c:v>
                </c:pt>
                <c:pt idx="13">
                  <c:v>1.639</c:v>
                </c:pt>
                <c:pt idx="14">
                  <c:v>1.3280000000000001</c:v>
                </c:pt>
                <c:pt idx="15">
                  <c:v>1.198</c:v>
                </c:pt>
                <c:pt idx="16">
                  <c:v>1.1990000000000001</c:v>
                </c:pt>
                <c:pt idx="17">
                  <c:v>1.218</c:v>
                </c:pt>
                <c:pt idx="18">
                  <c:v>1.2</c:v>
                </c:pt>
                <c:pt idx="19">
                  <c:v>1.319</c:v>
                </c:pt>
                <c:pt idx="20">
                  <c:v>1.228</c:v>
                </c:pt>
                <c:pt idx="21">
                  <c:v>1.25</c:v>
                </c:pt>
                <c:pt idx="22">
                  <c:v>1.294</c:v>
                </c:pt>
                <c:pt idx="23">
                  <c:v>1.2330000000000001</c:v>
                </c:pt>
                <c:pt idx="24">
                  <c:v>1.298</c:v>
                </c:pt>
                <c:pt idx="25">
                  <c:v>1.3</c:v>
                </c:pt>
                <c:pt idx="26">
                  <c:v>1.2190000000000001</c:v>
                </c:pt>
                <c:pt idx="27">
                  <c:v>1.2470000000000001</c:v>
                </c:pt>
                <c:pt idx="28">
                  <c:v>1.31</c:v>
                </c:pt>
                <c:pt idx="29">
                  <c:v>1.3089999999999999</c:v>
                </c:pt>
                <c:pt idx="30">
                  <c:v>1.7370000000000001</c:v>
                </c:pt>
                <c:pt idx="31">
                  <c:v>1.2889999999999999</c:v>
                </c:pt>
                <c:pt idx="32">
                  <c:v>1.3089999999999999</c:v>
                </c:pt>
                <c:pt idx="33">
                  <c:v>1.248</c:v>
                </c:pt>
                <c:pt idx="34">
                  <c:v>1.28</c:v>
                </c:pt>
                <c:pt idx="35">
                  <c:v>1.1870000000000001</c:v>
                </c:pt>
                <c:pt idx="36">
                  <c:v>1.2609999999999999</c:v>
                </c:pt>
                <c:pt idx="37">
                  <c:v>1.2170000000000001</c:v>
                </c:pt>
                <c:pt idx="38">
                  <c:v>1.288</c:v>
                </c:pt>
                <c:pt idx="39">
                  <c:v>1.2629999999999999</c:v>
                </c:pt>
                <c:pt idx="40">
                  <c:v>1.2769999999999999</c:v>
                </c:pt>
                <c:pt idx="41">
                  <c:v>1.278</c:v>
                </c:pt>
                <c:pt idx="42">
                  <c:v>1.2889999999999999</c:v>
                </c:pt>
                <c:pt idx="43">
                  <c:v>1.2190000000000001</c:v>
                </c:pt>
                <c:pt idx="44">
                  <c:v>1.2490000000000001</c:v>
                </c:pt>
                <c:pt idx="45">
                  <c:v>1.23</c:v>
                </c:pt>
                <c:pt idx="46">
                  <c:v>1.228</c:v>
                </c:pt>
                <c:pt idx="47">
                  <c:v>1.208</c:v>
                </c:pt>
                <c:pt idx="48">
                  <c:v>1.151</c:v>
                </c:pt>
                <c:pt idx="49">
                  <c:v>1.1870000000000001</c:v>
                </c:pt>
                <c:pt idx="50">
                  <c:v>1.3</c:v>
                </c:pt>
                <c:pt idx="51">
                  <c:v>1.2070000000000001</c:v>
                </c:pt>
                <c:pt idx="52">
                  <c:v>1.41</c:v>
                </c:pt>
                <c:pt idx="53">
                  <c:v>1.218</c:v>
                </c:pt>
                <c:pt idx="54">
                  <c:v>1.2290000000000001</c:v>
                </c:pt>
                <c:pt idx="55">
                  <c:v>1.248</c:v>
                </c:pt>
                <c:pt idx="56">
                  <c:v>1.2689999999999999</c:v>
                </c:pt>
                <c:pt idx="57">
                  <c:v>1.7050000000000001</c:v>
                </c:pt>
                <c:pt idx="58">
                  <c:v>1.4419999999999999</c:v>
                </c:pt>
                <c:pt idx="59">
                  <c:v>1.218</c:v>
                </c:pt>
                <c:pt idx="60">
                  <c:v>1.256</c:v>
                </c:pt>
                <c:pt idx="61">
                  <c:v>1.1619999999999999</c:v>
                </c:pt>
                <c:pt idx="62">
                  <c:v>1.2410000000000001</c:v>
                </c:pt>
                <c:pt idx="63">
                  <c:v>1.288</c:v>
                </c:pt>
                <c:pt idx="64">
                  <c:v>1.1679999999999999</c:v>
                </c:pt>
                <c:pt idx="65">
                  <c:v>1.2589999999999999</c:v>
                </c:pt>
                <c:pt idx="66">
                  <c:v>1.3080000000000001</c:v>
                </c:pt>
                <c:pt idx="67">
                  <c:v>1.2090000000000001</c:v>
                </c:pt>
                <c:pt idx="68">
                  <c:v>1.18</c:v>
                </c:pt>
                <c:pt idx="69">
                  <c:v>1.218</c:v>
                </c:pt>
                <c:pt idx="70">
                  <c:v>1.208</c:v>
                </c:pt>
                <c:pt idx="71">
                  <c:v>1.609</c:v>
                </c:pt>
                <c:pt idx="72">
                  <c:v>1.2789999999999999</c:v>
                </c:pt>
                <c:pt idx="73">
                  <c:v>1.1870000000000001</c:v>
                </c:pt>
                <c:pt idx="74">
                  <c:v>1.141</c:v>
                </c:pt>
                <c:pt idx="75">
                  <c:v>1.2769999999999999</c:v>
                </c:pt>
                <c:pt idx="76">
                  <c:v>1.294</c:v>
                </c:pt>
                <c:pt idx="77">
                  <c:v>1.2350000000000001</c:v>
                </c:pt>
                <c:pt idx="78">
                  <c:v>1.248</c:v>
                </c:pt>
                <c:pt idx="79">
                  <c:v>1.2290000000000001</c:v>
                </c:pt>
                <c:pt idx="80">
                  <c:v>1.2490000000000001</c:v>
                </c:pt>
                <c:pt idx="81">
                  <c:v>1.2190000000000001</c:v>
                </c:pt>
                <c:pt idx="82">
                  <c:v>1.161</c:v>
                </c:pt>
                <c:pt idx="83">
                  <c:v>1.397</c:v>
                </c:pt>
                <c:pt idx="84">
                  <c:v>1.238</c:v>
                </c:pt>
                <c:pt idx="85">
                  <c:v>1.1890000000000001</c:v>
                </c:pt>
                <c:pt idx="86">
                  <c:v>1.1919999999999999</c:v>
                </c:pt>
                <c:pt idx="87">
                  <c:v>1.276</c:v>
                </c:pt>
                <c:pt idx="88">
                  <c:v>1.3480000000000001</c:v>
                </c:pt>
                <c:pt idx="89">
                  <c:v>1.31</c:v>
                </c:pt>
                <c:pt idx="90">
                  <c:v>1.4390000000000001</c:v>
                </c:pt>
                <c:pt idx="91">
                  <c:v>1.1599999999999999</c:v>
                </c:pt>
                <c:pt idx="92">
                  <c:v>1.228</c:v>
                </c:pt>
                <c:pt idx="93">
                  <c:v>1.218</c:v>
                </c:pt>
                <c:pt idx="94">
                  <c:v>1.226</c:v>
                </c:pt>
                <c:pt idx="95">
                  <c:v>1.2110000000000001</c:v>
                </c:pt>
                <c:pt idx="96">
                  <c:v>1.292</c:v>
                </c:pt>
                <c:pt idx="97">
                  <c:v>1.266</c:v>
                </c:pt>
                <c:pt idx="98">
                  <c:v>1.679</c:v>
                </c:pt>
                <c:pt idx="99">
                  <c:v>1.129</c:v>
                </c:pt>
                <c:pt idx="100">
                  <c:v>1.2</c:v>
                </c:pt>
                <c:pt idx="101">
                  <c:v>1.2869999999999999</c:v>
                </c:pt>
                <c:pt idx="102">
                  <c:v>1.2150000000000001</c:v>
                </c:pt>
                <c:pt idx="103">
                  <c:v>1.613</c:v>
                </c:pt>
                <c:pt idx="104">
                  <c:v>1.3089999999999999</c:v>
                </c:pt>
                <c:pt idx="105">
                  <c:v>1.2649999999999999</c:v>
                </c:pt>
                <c:pt idx="106">
                  <c:v>1.304</c:v>
                </c:pt>
                <c:pt idx="107">
                  <c:v>1.2490000000000001</c:v>
                </c:pt>
                <c:pt idx="108">
                  <c:v>1.3080000000000001</c:v>
                </c:pt>
                <c:pt idx="109">
                  <c:v>1.19</c:v>
                </c:pt>
                <c:pt idx="110">
                  <c:v>1.23</c:v>
                </c:pt>
                <c:pt idx="111">
                  <c:v>1.266</c:v>
                </c:pt>
                <c:pt idx="112">
                  <c:v>1.1579999999999999</c:v>
                </c:pt>
                <c:pt idx="113">
                  <c:v>1.23</c:v>
                </c:pt>
                <c:pt idx="114">
                  <c:v>1.1279999999999999</c:v>
                </c:pt>
                <c:pt idx="115">
                  <c:v>1.2290000000000001</c:v>
                </c:pt>
                <c:pt idx="116">
                  <c:v>1.349</c:v>
                </c:pt>
                <c:pt idx="117">
                  <c:v>1.278</c:v>
                </c:pt>
                <c:pt idx="118">
                  <c:v>1.2589999999999999</c:v>
                </c:pt>
                <c:pt idx="119">
                  <c:v>1.319</c:v>
                </c:pt>
                <c:pt idx="120">
                  <c:v>1.1579999999999999</c:v>
                </c:pt>
                <c:pt idx="121">
                  <c:v>1.2689999999999999</c:v>
                </c:pt>
                <c:pt idx="122">
                  <c:v>1.1990000000000001</c:v>
                </c:pt>
                <c:pt idx="123">
                  <c:v>1.238</c:v>
                </c:pt>
                <c:pt idx="124">
                  <c:v>1.2490000000000001</c:v>
                </c:pt>
                <c:pt idx="125">
                  <c:v>1.498</c:v>
                </c:pt>
                <c:pt idx="126">
                  <c:v>1.2290000000000001</c:v>
                </c:pt>
                <c:pt idx="127">
                  <c:v>1.389</c:v>
                </c:pt>
                <c:pt idx="128">
                  <c:v>1.2490000000000001</c:v>
                </c:pt>
                <c:pt idx="129">
                  <c:v>1.288</c:v>
                </c:pt>
                <c:pt idx="130">
                  <c:v>1.2889999999999999</c:v>
                </c:pt>
                <c:pt idx="131">
                  <c:v>1.2889999999999999</c:v>
                </c:pt>
                <c:pt idx="132">
                  <c:v>1.1879999999999999</c:v>
                </c:pt>
                <c:pt idx="133">
                  <c:v>1.2909999999999999</c:v>
                </c:pt>
                <c:pt idx="134">
                  <c:v>1.5169999999999999</c:v>
                </c:pt>
                <c:pt idx="135">
                  <c:v>1.389</c:v>
                </c:pt>
                <c:pt idx="136">
                  <c:v>1.298</c:v>
                </c:pt>
                <c:pt idx="137">
                  <c:v>1.36</c:v>
                </c:pt>
                <c:pt idx="138">
                  <c:v>1.83</c:v>
                </c:pt>
                <c:pt idx="139">
                  <c:v>1.3169999999999999</c:v>
                </c:pt>
                <c:pt idx="140">
                  <c:v>1.218</c:v>
                </c:pt>
                <c:pt idx="141">
                  <c:v>1.2190000000000001</c:v>
                </c:pt>
                <c:pt idx="142">
                  <c:v>1.3180000000000001</c:v>
                </c:pt>
                <c:pt idx="143">
                  <c:v>1.1890000000000001</c:v>
                </c:pt>
                <c:pt idx="144">
                  <c:v>1.3879999999999999</c:v>
                </c:pt>
                <c:pt idx="145">
                  <c:v>1.1890000000000001</c:v>
                </c:pt>
                <c:pt idx="146">
                  <c:v>1.159</c:v>
                </c:pt>
                <c:pt idx="147">
                  <c:v>1.319</c:v>
                </c:pt>
                <c:pt idx="148">
                  <c:v>1.2589999999999999</c:v>
                </c:pt>
                <c:pt idx="149">
                  <c:v>1.3080000000000001</c:v>
                </c:pt>
                <c:pt idx="150">
                  <c:v>1.419</c:v>
                </c:pt>
                <c:pt idx="151">
                  <c:v>1.2490000000000001</c:v>
                </c:pt>
                <c:pt idx="152">
                  <c:v>1.4790000000000001</c:v>
                </c:pt>
                <c:pt idx="153">
                  <c:v>1.1679999999999999</c:v>
                </c:pt>
                <c:pt idx="154">
                  <c:v>1.2390000000000001</c:v>
                </c:pt>
                <c:pt idx="155">
                  <c:v>1.319</c:v>
                </c:pt>
                <c:pt idx="156">
                  <c:v>1.2290000000000001</c:v>
                </c:pt>
                <c:pt idx="157">
                  <c:v>1.3</c:v>
                </c:pt>
                <c:pt idx="158">
                  <c:v>1.2569999999999999</c:v>
                </c:pt>
                <c:pt idx="159">
                  <c:v>1.329</c:v>
                </c:pt>
                <c:pt idx="160">
                  <c:v>1.3</c:v>
                </c:pt>
                <c:pt idx="161">
                  <c:v>1.2270000000000001</c:v>
                </c:pt>
                <c:pt idx="162">
                  <c:v>1.3089999999999999</c:v>
                </c:pt>
                <c:pt idx="163">
                  <c:v>1.3480000000000001</c:v>
                </c:pt>
                <c:pt idx="164">
                  <c:v>1.2989999999999999</c:v>
                </c:pt>
                <c:pt idx="165">
                  <c:v>1.76</c:v>
                </c:pt>
                <c:pt idx="166">
                  <c:v>1.3580000000000001</c:v>
                </c:pt>
                <c:pt idx="167">
                  <c:v>1.3129999999999999</c:v>
                </c:pt>
                <c:pt idx="168">
                  <c:v>1.2050000000000001</c:v>
                </c:pt>
                <c:pt idx="169">
                  <c:v>1.3</c:v>
                </c:pt>
                <c:pt idx="170">
                  <c:v>1.159</c:v>
                </c:pt>
                <c:pt idx="171">
                  <c:v>1.1970000000000001</c:v>
                </c:pt>
                <c:pt idx="172">
                  <c:v>1.198</c:v>
                </c:pt>
                <c:pt idx="173">
                  <c:v>1.369</c:v>
                </c:pt>
                <c:pt idx="174">
                  <c:v>1.34</c:v>
                </c:pt>
                <c:pt idx="175">
                  <c:v>1.288</c:v>
                </c:pt>
                <c:pt idx="176">
                  <c:v>1.2290000000000001</c:v>
                </c:pt>
                <c:pt idx="177">
                  <c:v>1.298</c:v>
                </c:pt>
                <c:pt idx="178">
                  <c:v>1.9119999999999999</c:v>
                </c:pt>
                <c:pt idx="179">
                  <c:v>1.236</c:v>
                </c:pt>
                <c:pt idx="180">
                  <c:v>1.2889999999999999</c:v>
                </c:pt>
                <c:pt idx="181">
                  <c:v>1.228</c:v>
                </c:pt>
                <c:pt idx="182">
                  <c:v>1.369</c:v>
                </c:pt>
                <c:pt idx="183">
                  <c:v>1.2390000000000001</c:v>
                </c:pt>
                <c:pt idx="184">
                  <c:v>1.2490000000000001</c:v>
                </c:pt>
                <c:pt idx="185">
                  <c:v>1.3080000000000001</c:v>
                </c:pt>
                <c:pt idx="186">
                  <c:v>1.169</c:v>
                </c:pt>
                <c:pt idx="187">
                  <c:v>1.218</c:v>
                </c:pt>
                <c:pt idx="188">
                  <c:v>1.169</c:v>
                </c:pt>
                <c:pt idx="189">
                  <c:v>1.3089999999999999</c:v>
                </c:pt>
                <c:pt idx="190">
                  <c:v>1.1990000000000001</c:v>
                </c:pt>
                <c:pt idx="191">
                  <c:v>1.2290000000000001</c:v>
                </c:pt>
                <c:pt idx="192">
                  <c:v>1.8480000000000001</c:v>
                </c:pt>
                <c:pt idx="193">
                  <c:v>1.26</c:v>
                </c:pt>
                <c:pt idx="194">
                  <c:v>1.3680000000000001</c:v>
                </c:pt>
                <c:pt idx="195">
                  <c:v>1.2689999999999999</c:v>
                </c:pt>
                <c:pt idx="196">
                  <c:v>1.288</c:v>
                </c:pt>
                <c:pt idx="197">
                  <c:v>1.2190000000000001</c:v>
                </c:pt>
                <c:pt idx="198">
                  <c:v>1.367</c:v>
                </c:pt>
                <c:pt idx="199">
                  <c:v>1.22</c:v>
                </c:pt>
                <c:pt idx="200">
                  <c:v>1.268</c:v>
                </c:pt>
                <c:pt idx="201">
                  <c:v>1.3320000000000001</c:v>
                </c:pt>
                <c:pt idx="202">
                  <c:v>1.3360000000000001</c:v>
                </c:pt>
                <c:pt idx="203">
                  <c:v>1.2490000000000001</c:v>
                </c:pt>
                <c:pt idx="204">
                  <c:v>1.3380000000000001</c:v>
                </c:pt>
                <c:pt idx="205">
                  <c:v>1.7689999999999999</c:v>
                </c:pt>
                <c:pt idx="206">
                  <c:v>1.2290000000000001</c:v>
                </c:pt>
                <c:pt idx="207">
                  <c:v>1.278</c:v>
                </c:pt>
                <c:pt idx="208">
                  <c:v>1.2310000000000001</c:v>
                </c:pt>
                <c:pt idx="209">
                  <c:v>1.319</c:v>
                </c:pt>
                <c:pt idx="210">
                  <c:v>1.6259999999999999</c:v>
                </c:pt>
                <c:pt idx="211">
                  <c:v>1.1890000000000001</c:v>
                </c:pt>
                <c:pt idx="212">
                  <c:v>1.238</c:v>
                </c:pt>
                <c:pt idx="213">
                  <c:v>1.169</c:v>
                </c:pt>
                <c:pt idx="214">
                  <c:v>1.131</c:v>
                </c:pt>
                <c:pt idx="215">
                  <c:v>1.327</c:v>
                </c:pt>
                <c:pt idx="216">
                  <c:v>1.2989999999999999</c:v>
                </c:pt>
                <c:pt idx="217">
                  <c:v>1.2410000000000001</c:v>
                </c:pt>
                <c:pt idx="218">
                  <c:v>1.7789999999999999</c:v>
                </c:pt>
                <c:pt idx="219">
                  <c:v>1.2869999999999999</c:v>
                </c:pt>
                <c:pt idx="220">
                  <c:v>1.32</c:v>
                </c:pt>
                <c:pt idx="221">
                  <c:v>1.1970000000000001</c:v>
                </c:pt>
                <c:pt idx="222">
                  <c:v>1.2470000000000001</c:v>
                </c:pt>
                <c:pt idx="223">
                  <c:v>1.26</c:v>
                </c:pt>
                <c:pt idx="224">
                  <c:v>1.1879999999999999</c:v>
                </c:pt>
                <c:pt idx="225">
                  <c:v>1.5449999999999999</c:v>
                </c:pt>
                <c:pt idx="226">
                  <c:v>1.2330000000000001</c:v>
                </c:pt>
                <c:pt idx="227">
                  <c:v>1.24</c:v>
                </c:pt>
                <c:pt idx="228">
                  <c:v>1.238</c:v>
                </c:pt>
                <c:pt idx="229">
                  <c:v>1.1579999999999999</c:v>
                </c:pt>
                <c:pt idx="230">
                  <c:v>1.2190000000000001</c:v>
                </c:pt>
                <c:pt idx="231">
                  <c:v>1.228</c:v>
                </c:pt>
                <c:pt idx="232">
                  <c:v>1.4890000000000001</c:v>
                </c:pt>
                <c:pt idx="233">
                  <c:v>1.228</c:v>
                </c:pt>
                <c:pt idx="234">
                  <c:v>1.2789999999999999</c:v>
                </c:pt>
                <c:pt idx="235">
                  <c:v>1.258</c:v>
                </c:pt>
                <c:pt idx="236">
                  <c:v>1.228</c:v>
                </c:pt>
                <c:pt idx="237">
                  <c:v>1.2989999999999999</c:v>
                </c:pt>
                <c:pt idx="238">
                  <c:v>1.1990000000000001</c:v>
                </c:pt>
                <c:pt idx="239">
                  <c:v>1.214</c:v>
                </c:pt>
                <c:pt idx="240">
                  <c:v>1.302</c:v>
                </c:pt>
                <c:pt idx="241">
                  <c:v>1.502</c:v>
                </c:pt>
                <c:pt idx="242">
                  <c:v>1.1559999999999999</c:v>
                </c:pt>
                <c:pt idx="243">
                  <c:v>1.1499999999999999</c:v>
                </c:pt>
                <c:pt idx="244">
                  <c:v>1.347</c:v>
                </c:pt>
                <c:pt idx="245">
                  <c:v>1.7909999999999999</c:v>
                </c:pt>
                <c:pt idx="246">
                  <c:v>1.357</c:v>
                </c:pt>
                <c:pt idx="247">
                  <c:v>1.2589999999999999</c:v>
                </c:pt>
                <c:pt idx="248">
                  <c:v>1.2989999999999999</c:v>
                </c:pt>
                <c:pt idx="249">
                  <c:v>1.329</c:v>
                </c:pt>
                <c:pt idx="250">
                  <c:v>1.254</c:v>
                </c:pt>
                <c:pt idx="251">
                  <c:v>1.3129999999999999</c:v>
                </c:pt>
                <c:pt idx="252">
                  <c:v>1.1679999999999999</c:v>
                </c:pt>
                <c:pt idx="253">
                  <c:v>1.0980000000000001</c:v>
                </c:pt>
                <c:pt idx="254">
                  <c:v>1.2190000000000001</c:v>
                </c:pt>
                <c:pt idx="255">
                  <c:v>1.1990000000000001</c:v>
                </c:pt>
                <c:pt idx="256">
                  <c:v>1.2290000000000001</c:v>
                </c:pt>
                <c:pt idx="257">
                  <c:v>1.3080000000000001</c:v>
                </c:pt>
                <c:pt idx="258">
                  <c:v>1.2809999999999999</c:v>
                </c:pt>
                <c:pt idx="259">
                  <c:v>1.2569999999999999</c:v>
                </c:pt>
                <c:pt idx="260">
                  <c:v>1.2290000000000001</c:v>
                </c:pt>
                <c:pt idx="261">
                  <c:v>1.228</c:v>
                </c:pt>
                <c:pt idx="262">
                  <c:v>1.2490000000000001</c:v>
                </c:pt>
                <c:pt idx="263">
                  <c:v>1.242</c:v>
                </c:pt>
                <c:pt idx="264">
                  <c:v>1.276</c:v>
                </c:pt>
                <c:pt idx="265">
                  <c:v>1.2989999999999999</c:v>
                </c:pt>
                <c:pt idx="266">
                  <c:v>1.3080000000000001</c:v>
                </c:pt>
                <c:pt idx="267">
                  <c:v>1.298</c:v>
                </c:pt>
                <c:pt idx="268">
                  <c:v>1.3089999999999999</c:v>
                </c:pt>
                <c:pt idx="269">
                  <c:v>1.2</c:v>
                </c:pt>
                <c:pt idx="270">
                  <c:v>1.298</c:v>
                </c:pt>
                <c:pt idx="271">
                  <c:v>1.2090000000000001</c:v>
                </c:pt>
                <c:pt idx="272">
                  <c:v>1.629</c:v>
                </c:pt>
                <c:pt idx="273">
                  <c:v>1.319</c:v>
                </c:pt>
                <c:pt idx="274">
                  <c:v>1.2609999999999999</c:v>
                </c:pt>
                <c:pt idx="275">
                  <c:v>1.196</c:v>
                </c:pt>
                <c:pt idx="276">
                  <c:v>1.288</c:v>
                </c:pt>
                <c:pt idx="277">
                  <c:v>1.38</c:v>
                </c:pt>
                <c:pt idx="278">
                  <c:v>1.2270000000000001</c:v>
                </c:pt>
                <c:pt idx="279">
                  <c:v>1.23</c:v>
                </c:pt>
                <c:pt idx="280">
                  <c:v>1.3180000000000001</c:v>
                </c:pt>
                <c:pt idx="281">
                  <c:v>1.1879999999999999</c:v>
                </c:pt>
                <c:pt idx="282">
                  <c:v>1.321</c:v>
                </c:pt>
                <c:pt idx="283">
                  <c:v>1.256</c:v>
                </c:pt>
                <c:pt idx="284">
                  <c:v>1.26</c:v>
                </c:pt>
                <c:pt idx="285">
                  <c:v>1.478</c:v>
                </c:pt>
                <c:pt idx="286">
                  <c:v>1.25</c:v>
                </c:pt>
                <c:pt idx="287">
                  <c:v>1.389</c:v>
                </c:pt>
                <c:pt idx="288">
                  <c:v>1.349</c:v>
                </c:pt>
                <c:pt idx="289">
                  <c:v>1.248</c:v>
                </c:pt>
                <c:pt idx="290">
                  <c:v>1.1579999999999999</c:v>
                </c:pt>
                <c:pt idx="291">
                  <c:v>1.2589999999999999</c:v>
                </c:pt>
                <c:pt idx="292">
                  <c:v>1.228</c:v>
                </c:pt>
                <c:pt idx="293">
                  <c:v>1.3240000000000001</c:v>
                </c:pt>
                <c:pt idx="294">
                  <c:v>1.214</c:v>
                </c:pt>
                <c:pt idx="295">
                  <c:v>1.2889999999999999</c:v>
                </c:pt>
                <c:pt idx="296">
                  <c:v>1.268</c:v>
                </c:pt>
                <c:pt idx="297">
                  <c:v>1.2490000000000001</c:v>
                </c:pt>
                <c:pt idx="298">
                  <c:v>1.218</c:v>
                </c:pt>
                <c:pt idx="299">
                  <c:v>1.1499999999999999</c:v>
                </c:pt>
                <c:pt idx="300">
                  <c:v>1.127</c:v>
                </c:pt>
                <c:pt idx="301">
                  <c:v>1.2689999999999999</c:v>
                </c:pt>
                <c:pt idx="302">
                  <c:v>1.2789999999999999</c:v>
                </c:pt>
                <c:pt idx="303">
                  <c:v>1.228</c:v>
                </c:pt>
                <c:pt idx="304">
                  <c:v>1.3220000000000001</c:v>
                </c:pt>
                <c:pt idx="305">
                  <c:v>1.206</c:v>
                </c:pt>
                <c:pt idx="306">
                  <c:v>1.3080000000000001</c:v>
                </c:pt>
                <c:pt idx="307">
                  <c:v>1.274</c:v>
                </c:pt>
                <c:pt idx="308">
                  <c:v>1.284</c:v>
                </c:pt>
                <c:pt idx="309">
                  <c:v>1.258</c:v>
                </c:pt>
                <c:pt idx="310">
                  <c:v>1.32</c:v>
                </c:pt>
                <c:pt idx="311">
                  <c:v>1.2589999999999999</c:v>
                </c:pt>
                <c:pt idx="312">
                  <c:v>1.2310000000000001</c:v>
                </c:pt>
                <c:pt idx="313">
                  <c:v>1.2549999999999999</c:v>
                </c:pt>
                <c:pt idx="314">
                  <c:v>1.179</c:v>
                </c:pt>
                <c:pt idx="315">
                  <c:v>1.319</c:v>
                </c:pt>
                <c:pt idx="316">
                  <c:v>1.198</c:v>
                </c:pt>
                <c:pt idx="317">
                  <c:v>1.258</c:v>
                </c:pt>
                <c:pt idx="318">
                  <c:v>1.319</c:v>
                </c:pt>
                <c:pt idx="319">
                  <c:v>1.2290000000000001</c:v>
                </c:pt>
                <c:pt idx="320">
                  <c:v>1.2989999999999999</c:v>
                </c:pt>
                <c:pt idx="321">
                  <c:v>1.3480000000000001</c:v>
                </c:pt>
                <c:pt idx="322">
                  <c:v>1.19</c:v>
                </c:pt>
                <c:pt idx="323">
                  <c:v>1.268</c:v>
                </c:pt>
                <c:pt idx="324">
                  <c:v>1.288</c:v>
                </c:pt>
                <c:pt idx="325">
                  <c:v>1.43</c:v>
                </c:pt>
                <c:pt idx="326">
                  <c:v>1.2769999999999999</c:v>
                </c:pt>
                <c:pt idx="327">
                  <c:v>1.2490000000000001</c:v>
                </c:pt>
                <c:pt idx="328">
                  <c:v>1.319</c:v>
                </c:pt>
                <c:pt idx="329">
                  <c:v>1.2390000000000001</c:v>
                </c:pt>
                <c:pt idx="330">
                  <c:v>1.238</c:v>
                </c:pt>
                <c:pt idx="331">
                  <c:v>1.218</c:v>
                </c:pt>
                <c:pt idx="332">
                  <c:v>1.23</c:v>
                </c:pt>
                <c:pt idx="333">
                  <c:v>1.2090000000000001</c:v>
                </c:pt>
                <c:pt idx="334">
                  <c:v>1.377</c:v>
                </c:pt>
                <c:pt idx="335">
                  <c:v>1.2689999999999999</c:v>
                </c:pt>
                <c:pt idx="336">
                  <c:v>1.224</c:v>
                </c:pt>
                <c:pt idx="337">
                  <c:v>1.1339999999999999</c:v>
                </c:pt>
                <c:pt idx="338">
                  <c:v>1.2190000000000001</c:v>
                </c:pt>
                <c:pt idx="339">
                  <c:v>1.329</c:v>
                </c:pt>
                <c:pt idx="340">
                  <c:v>1.339</c:v>
                </c:pt>
                <c:pt idx="341">
                  <c:v>1.2190000000000001</c:v>
                </c:pt>
                <c:pt idx="342">
                  <c:v>1.319</c:v>
                </c:pt>
                <c:pt idx="343">
                  <c:v>1.117</c:v>
                </c:pt>
                <c:pt idx="344">
                  <c:v>1.214</c:v>
                </c:pt>
                <c:pt idx="345">
                  <c:v>1.403</c:v>
                </c:pt>
                <c:pt idx="346">
                  <c:v>1.1890000000000001</c:v>
                </c:pt>
                <c:pt idx="347">
                  <c:v>1.26</c:v>
                </c:pt>
                <c:pt idx="348">
                  <c:v>1.2789999999999999</c:v>
                </c:pt>
                <c:pt idx="349">
                  <c:v>1.2789999999999999</c:v>
                </c:pt>
                <c:pt idx="350">
                  <c:v>1.228</c:v>
                </c:pt>
                <c:pt idx="351">
                  <c:v>1.1839999999999999</c:v>
                </c:pt>
                <c:pt idx="352">
                  <c:v>1.4930000000000001</c:v>
                </c:pt>
                <c:pt idx="353">
                  <c:v>1.19</c:v>
                </c:pt>
                <c:pt idx="354">
                  <c:v>1.244</c:v>
                </c:pt>
                <c:pt idx="355">
                  <c:v>1.252</c:v>
                </c:pt>
                <c:pt idx="356">
                  <c:v>1.159</c:v>
                </c:pt>
                <c:pt idx="357">
                  <c:v>1.2689999999999999</c:v>
                </c:pt>
                <c:pt idx="358">
                  <c:v>1.149</c:v>
                </c:pt>
                <c:pt idx="359">
                  <c:v>1.29</c:v>
                </c:pt>
                <c:pt idx="360">
                  <c:v>1.409</c:v>
                </c:pt>
                <c:pt idx="361">
                  <c:v>1.319</c:v>
                </c:pt>
                <c:pt idx="362">
                  <c:v>1.1579999999999999</c:v>
                </c:pt>
                <c:pt idx="363">
                  <c:v>1.3089999999999999</c:v>
                </c:pt>
                <c:pt idx="364">
                  <c:v>1.268</c:v>
                </c:pt>
                <c:pt idx="365">
                  <c:v>1.228</c:v>
                </c:pt>
                <c:pt idx="366">
                  <c:v>1.31</c:v>
                </c:pt>
                <c:pt idx="367">
                  <c:v>1.2290000000000001</c:v>
                </c:pt>
                <c:pt idx="368">
                  <c:v>1.248</c:v>
                </c:pt>
                <c:pt idx="369">
                  <c:v>1.258</c:v>
                </c:pt>
                <c:pt idx="370">
                  <c:v>1.27</c:v>
                </c:pt>
                <c:pt idx="371">
                  <c:v>1.3779999999999999</c:v>
                </c:pt>
                <c:pt idx="372">
                  <c:v>1.2390000000000001</c:v>
                </c:pt>
                <c:pt idx="373">
                  <c:v>1.2390000000000001</c:v>
                </c:pt>
                <c:pt idx="374">
                  <c:v>1.2589999999999999</c:v>
                </c:pt>
                <c:pt idx="375">
                  <c:v>1.248</c:v>
                </c:pt>
                <c:pt idx="376">
                  <c:v>1.2290000000000001</c:v>
                </c:pt>
                <c:pt idx="377">
                  <c:v>1.1910000000000001</c:v>
                </c:pt>
                <c:pt idx="378">
                  <c:v>1.2689999999999999</c:v>
                </c:pt>
                <c:pt idx="379">
                  <c:v>1.2669999999999999</c:v>
                </c:pt>
                <c:pt idx="380">
                  <c:v>1.2869999999999999</c:v>
                </c:pt>
                <c:pt idx="381">
                  <c:v>1.23</c:v>
                </c:pt>
                <c:pt idx="382">
                  <c:v>1.1870000000000001</c:v>
                </c:pt>
                <c:pt idx="383">
                  <c:v>1.28</c:v>
                </c:pt>
                <c:pt idx="384">
                  <c:v>1.27</c:v>
                </c:pt>
                <c:pt idx="385">
                  <c:v>1.177</c:v>
                </c:pt>
                <c:pt idx="386">
                  <c:v>1.2589999999999999</c:v>
                </c:pt>
                <c:pt idx="387">
                  <c:v>1.2290000000000001</c:v>
                </c:pt>
                <c:pt idx="388">
                  <c:v>1.2190000000000001</c:v>
                </c:pt>
                <c:pt idx="389">
                  <c:v>1.1970000000000001</c:v>
                </c:pt>
                <c:pt idx="390">
                  <c:v>1.3</c:v>
                </c:pt>
                <c:pt idx="391">
                  <c:v>1.319</c:v>
                </c:pt>
                <c:pt idx="392">
                  <c:v>1.7090000000000001</c:v>
                </c:pt>
                <c:pt idx="393">
                  <c:v>1.3380000000000001</c:v>
                </c:pt>
                <c:pt idx="394">
                  <c:v>1.238</c:v>
                </c:pt>
                <c:pt idx="395">
                  <c:v>1.1990000000000001</c:v>
                </c:pt>
                <c:pt idx="396">
                  <c:v>1.2589999999999999</c:v>
                </c:pt>
                <c:pt idx="397">
                  <c:v>1.38</c:v>
                </c:pt>
                <c:pt idx="398">
                  <c:v>1.218</c:v>
                </c:pt>
                <c:pt idx="399">
                  <c:v>1.2490000000000001</c:v>
                </c:pt>
                <c:pt idx="400">
                  <c:v>1.2190000000000001</c:v>
                </c:pt>
                <c:pt idx="401">
                  <c:v>1.3080000000000001</c:v>
                </c:pt>
                <c:pt idx="402">
                  <c:v>1.258</c:v>
                </c:pt>
                <c:pt idx="403">
                  <c:v>1.2889999999999999</c:v>
                </c:pt>
                <c:pt idx="404">
                  <c:v>1.2490000000000001</c:v>
                </c:pt>
                <c:pt idx="405">
                  <c:v>1.258</c:v>
                </c:pt>
                <c:pt idx="406">
                  <c:v>1.6990000000000001</c:v>
                </c:pt>
                <c:pt idx="407">
                  <c:v>1.28</c:v>
                </c:pt>
                <c:pt idx="408">
                  <c:v>1.331</c:v>
                </c:pt>
                <c:pt idx="409">
                  <c:v>1.2450000000000001</c:v>
                </c:pt>
                <c:pt idx="410">
                  <c:v>1.389</c:v>
                </c:pt>
                <c:pt idx="411">
                  <c:v>1.3120000000000001</c:v>
                </c:pt>
                <c:pt idx="412">
                  <c:v>1.2649999999999999</c:v>
                </c:pt>
                <c:pt idx="413">
                  <c:v>1.208</c:v>
                </c:pt>
                <c:pt idx="414">
                  <c:v>1.2689999999999999</c:v>
                </c:pt>
                <c:pt idx="415">
                  <c:v>1.389</c:v>
                </c:pt>
                <c:pt idx="416">
                  <c:v>1.272</c:v>
                </c:pt>
                <c:pt idx="417">
                  <c:v>1.2350000000000001</c:v>
                </c:pt>
                <c:pt idx="418">
                  <c:v>1.2</c:v>
                </c:pt>
                <c:pt idx="419">
                  <c:v>1.1970000000000001</c:v>
                </c:pt>
                <c:pt idx="420">
                  <c:v>1.2649999999999999</c:v>
                </c:pt>
                <c:pt idx="421">
                  <c:v>1.282</c:v>
                </c:pt>
                <c:pt idx="422">
                  <c:v>1.26</c:v>
                </c:pt>
                <c:pt idx="423">
                  <c:v>1.2490000000000001</c:v>
                </c:pt>
                <c:pt idx="424">
                  <c:v>1.228</c:v>
                </c:pt>
                <c:pt idx="425">
                  <c:v>1.2390000000000001</c:v>
                </c:pt>
                <c:pt idx="426">
                  <c:v>1.179</c:v>
                </c:pt>
                <c:pt idx="427">
                  <c:v>1.25</c:v>
                </c:pt>
                <c:pt idx="428">
                  <c:v>1.276</c:v>
                </c:pt>
                <c:pt idx="429">
                  <c:v>1.5489999999999999</c:v>
                </c:pt>
                <c:pt idx="430">
                  <c:v>1.272</c:v>
                </c:pt>
                <c:pt idx="431">
                  <c:v>1.345</c:v>
                </c:pt>
                <c:pt idx="432">
                  <c:v>1.2689999999999999</c:v>
                </c:pt>
                <c:pt idx="433">
                  <c:v>1.3480000000000001</c:v>
                </c:pt>
                <c:pt idx="434">
                  <c:v>1.222</c:v>
                </c:pt>
                <c:pt idx="435">
                  <c:v>1.2250000000000001</c:v>
                </c:pt>
                <c:pt idx="436">
                  <c:v>1.258</c:v>
                </c:pt>
                <c:pt idx="437">
                  <c:v>1.419</c:v>
                </c:pt>
                <c:pt idx="438">
                  <c:v>1.218</c:v>
                </c:pt>
                <c:pt idx="439">
                  <c:v>1.2190000000000001</c:v>
                </c:pt>
                <c:pt idx="440">
                  <c:v>1.339</c:v>
                </c:pt>
                <c:pt idx="441">
                  <c:v>1.21</c:v>
                </c:pt>
                <c:pt idx="442">
                  <c:v>1.3280000000000001</c:v>
                </c:pt>
                <c:pt idx="443">
                  <c:v>1.26</c:v>
                </c:pt>
                <c:pt idx="444">
                  <c:v>1.4079999999999999</c:v>
                </c:pt>
                <c:pt idx="445">
                  <c:v>1.248</c:v>
                </c:pt>
                <c:pt idx="446">
                  <c:v>1.3009999999999999</c:v>
                </c:pt>
                <c:pt idx="447">
                  <c:v>2.016</c:v>
                </c:pt>
                <c:pt idx="448">
                  <c:v>1.23</c:v>
                </c:pt>
                <c:pt idx="449">
                  <c:v>1.298</c:v>
                </c:pt>
                <c:pt idx="450">
                  <c:v>1.24</c:v>
                </c:pt>
                <c:pt idx="451">
                  <c:v>1.29</c:v>
                </c:pt>
                <c:pt idx="452">
                  <c:v>1.2569999999999999</c:v>
                </c:pt>
                <c:pt idx="453">
                  <c:v>1.28</c:v>
                </c:pt>
                <c:pt idx="454">
                  <c:v>1.2549999999999999</c:v>
                </c:pt>
                <c:pt idx="455">
                  <c:v>1.298</c:v>
                </c:pt>
                <c:pt idx="456">
                  <c:v>1.194</c:v>
                </c:pt>
                <c:pt idx="457">
                  <c:v>1.383</c:v>
                </c:pt>
                <c:pt idx="458">
                  <c:v>1.7490000000000001</c:v>
                </c:pt>
                <c:pt idx="459">
                  <c:v>1.212</c:v>
                </c:pt>
                <c:pt idx="460">
                  <c:v>1.3049999999999999</c:v>
                </c:pt>
                <c:pt idx="461">
                  <c:v>1.2190000000000001</c:v>
                </c:pt>
                <c:pt idx="462">
                  <c:v>1.2709999999999999</c:v>
                </c:pt>
                <c:pt idx="463">
                  <c:v>1.2549999999999999</c:v>
                </c:pt>
                <c:pt idx="464">
                  <c:v>1.2689999999999999</c:v>
                </c:pt>
                <c:pt idx="465">
                  <c:v>1.639</c:v>
                </c:pt>
                <c:pt idx="466">
                  <c:v>1.2270000000000001</c:v>
                </c:pt>
                <c:pt idx="467">
                  <c:v>1.2090000000000001</c:v>
                </c:pt>
                <c:pt idx="468">
                  <c:v>1.268</c:v>
                </c:pt>
                <c:pt idx="469">
                  <c:v>1.3580000000000001</c:v>
                </c:pt>
                <c:pt idx="470">
                  <c:v>1.242</c:v>
                </c:pt>
                <c:pt idx="471">
                  <c:v>1.3260000000000001</c:v>
                </c:pt>
                <c:pt idx="472">
                  <c:v>1.2490000000000001</c:v>
                </c:pt>
                <c:pt idx="473">
                  <c:v>1.248</c:v>
                </c:pt>
                <c:pt idx="474">
                  <c:v>1.258</c:v>
                </c:pt>
                <c:pt idx="475">
                  <c:v>1.23</c:v>
                </c:pt>
                <c:pt idx="476">
                  <c:v>1.2789999999999999</c:v>
                </c:pt>
                <c:pt idx="477">
                  <c:v>1.2769999999999999</c:v>
                </c:pt>
                <c:pt idx="478">
                  <c:v>1.26</c:v>
                </c:pt>
                <c:pt idx="479">
                  <c:v>1.298</c:v>
                </c:pt>
                <c:pt idx="480">
                  <c:v>1.2390000000000001</c:v>
                </c:pt>
                <c:pt idx="481">
                  <c:v>1.389</c:v>
                </c:pt>
                <c:pt idx="482">
                  <c:v>1.36</c:v>
                </c:pt>
                <c:pt idx="483">
                  <c:v>1.2270000000000001</c:v>
                </c:pt>
                <c:pt idx="484">
                  <c:v>1.56</c:v>
                </c:pt>
                <c:pt idx="485">
                  <c:v>1.2170000000000001</c:v>
                </c:pt>
                <c:pt idx="486">
                  <c:v>1.2290000000000001</c:v>
                </c:pt>
                <c:pt idx="487">
                  <c:v>1.2290000000000001</c:v>
                </c:pt>
                <c:pt idx="488">
                  <c:v>1.32</c:v>
                </c:pt>
                <c:pt idx="489">
                  <c:v>1.139</c:v>
                </c:pt>
                <c:pt idx="490">
                  <c:v>1.1859999999999999</c:v>
                </c:pt>
                <c:pt idx="491">
                  <c:v>1.319</c:v>
                </c:pt>
                <c:pt idx="492">
                  <c:v>1.629</c:v>
                </c:pt>
                <c:pt idx="493">
                  <c:v>1.1990000000000001</c:v>
                </c:pt>
                <c:pt idx="494">
                  <c:v>1.198</c:v>
                </c:pt>
                <c:pt idx="495">
                  <c:v>1.2090000000000001</c:v>
                </c:pt>
                <c:pt idx="496">
                  <c:v>1.1990000000000001</c:v>
                </c:pt>
                <c:pt idx="497">
                  <c:v>1.179</c:v>
                </c:pt>
                <c:pt idx="498">
                  <c:v>1.1479999999999999</c:v>
                </c:pt>
                <c:pt idx="499">
                  <c:v>1.2190000000000001</c:v>
                </c:pt>
                <c:pt idx="500">
                  <c:v>1.2789999999999999</c:v>
                </c:pt>
                <c:pt idx="501">
                  <c:v>1.278</c:v>
                </c:pt>
                <c:pt idx="502">
                  <c:v>1.319</c:v>
                </c:pt>
                <c:pt idx="503">
                  <c:v>1.1479999999999999</c:v>
                </c:pt>
                <c:pt idx="504">
                  <c:v>1.1679999999999999</c:v>
                </c:pt>
                <c:pt idx="505">
                  <c:v>1.149</c:v>
                </c:pt>
                <c:pt idx="506">
                  <c:v>1.288</c:v>
                </c:pt>
                <c:pt idx="507">
                  <c:v>1.369</c:v>
                </c:pt>
                <c:pt idx="508">
                  <c:v>1.379</c:v>
                </c:pt>
                <c:pt idx="509">
                  <c:v>1.21</c:v>
                </c:pt>
                <c:pt idx="510">
                  <c:v>1.327</c:v>
                </c:pt>
                <c:pt idx="511">
                  <c:v>1.198</c:v>
                </c:pt>
                <c:pt idx="512">
                  <c:v>1.179</c:v>
                </c:pt>
                <c:pt idx="513">
                  <c:v>1.2290000000000001</c:v>
                </c:pt>
                <c:pt idx="514">
                  <c:v>1.268</c:v>
                </c:pt>
                <c:pt idx="515">
                  <c:v>1.2090000000000001</c:v>
                </c:pt>
                <c:pt idx="516">
                  <c:v>1.2889999999999999</c:v>
                </c:pt>
                <c:pt idx="517">
                  <c:v>1.2290000000000001</c:v>
                </c:pt>
                <c:pt idx="518">
                  <c:v>1.232</c:v>
                </c:pt>
                <c:pt idx="519">
                  <c:v>1.304</c:v>
                </c:pt>
                <c:pt idx="520">
                  <c:v>1.3380000000000001</c:v>
                </c:pt>
                <c:pt idx="521">
                  <c:v>1.1879999999999999</c:v>
                </c:pt>
                <c:pt idx="522">
                  <c:v>1.349</c:v>
                </c:pt>
                <c:pt idx="523">
                  <c:v>1.2689999999999999</c:v>
                </c:pt>
                <c:pt idx="524">
                  <c:v>1.294</c:v>
                </c:pt>
                <c:pt idx="525">
                  <c:v>1.3029999999999999</c:v>
                </c:pt>
                <c:pt idx="526">
                  <c:v>1.1499999999999999</c:v>
                </c:pt>
                <c:pt idx="527">
                  <c:v>1.2270000000000001</c:v>
                </c:pt>
                <c:pt idx="528">
                  <c:v>1.2689999999999999</c:v>
                </c:pt>
                <c:pt idx="529">
                  <c:v>1.3280000000000001</c:v>
                </c:pt>
                <c:pt idx="530">
                  <c:v>1.258</c:v>
                </c:pt>
                <c:pt idx="531">
                  <c:v>1.2190000000000001</c:v>
                </c:pt>
                <c:pt idx="532">
                  <c:v>1.2989999999999999</c:v>
                </c:pt>
                <c:pt idx="533">
                  <c:v>1.278</c:v>
                </c:pt>
                <c:pt idx="534">
                  <c:v>1.2689999999999999</c:v>
                </c:pt>
                <c:pt idx="535">
                  <c:v>1.2290000000000001</c:v>
                </c:pt>
                <c:pt idx="536">
                  <c:v>1.2789999999999999</c:v>
                </c:pt>
                <c:pt idx="537">
                  <c:v>1.302</c:v>
                </c:pt>
                <c:pt idx="538">
                  <c:v>1.8859999999999999</c:v>
                </c:pt>
                <c:pt idx="539">
                  <c:v>1.218</c:v>
                </c:pt>
                <c:pt idx="540">
                  <c:v>1.2689999999999999</c:v>
                </c:pt>
                <c:pt idx="541">
                  <c:v>1.3080000000000001</c:v>
                </c:pt>
                <c:pt idx="542">
                  <c:v>1.24</c:v>
                </c:pt>
                <c:pt idx="543">
                  <c:v>1.107</c:v>
                </c:pt>
                <c:pt idx="544">
                  <c:v>1.2190000000000001</c:v>
                </c:pt>
                <c:pt idx="545">
                  <c:v>1.3120000000000001</c:v>
                </c:pt>
                <c:pt idx="546">
                  <c:v>1.2949999999999999</c:v>
                </c:pt>
                <c:pt idx="547">
                  <c:v>1.2490000000000001</c:v>
                </c:pt>
                <c:pt idx="548">
                  <c:v>1.2689999999999999</c:v>
                </c:pt>
                <c:pt idx="549">
                  <c:v>1.258</c:v>
                </c:pt>
                <c:pt idx="550">
                  <c:v>1.2390000000000001</c:v>
                </c:pt>
                <c:pt idx="551">
                  <c:v>1.548</c:v>
                </c:pt>
                <c:pt idx="552">
                  <c:v>1.2989999999999999</c:v>
                </c:pt>
                <c:pt idx="553">
                  <c:v>1.242</c:v>
                </c:pt>
                <c:pt idx="554">
                  <c:v>1.2849999999999999</c:v>
                </c:pt>
                <c:pt idx="555">
                  <c:v>1.2490000000000001</c:v>
                </c:pt>
                <c:pt idx="556">
                  <c:v>1.2689999999999999</c:v>
                </c:pt>
                <c:pt idx="557">
                  <c:v>1.2290000000000001</c:v>
                </c:pt>
                <c:pt idx="558">
                  <c:v>1.228</c:v>
                </c:pt>
                <c:pt idx="559">
                  <c:v>1.2490000000000001</c:v>
                </c:pt>
                <c:pt idx="560">
                  <c:v>1.319</c:v>
                </c:pt>
                <c:pt idx="561">
                  <c:v>1.2190000000000001</c:v>
                </c:pt>
                <c:pt idx="562">
                  <c:v>1.2989999999999999</c:v>
                </c:pt>
                <c:pt idx="563">
                  <c:v>1.248</c:v>
                </c:pt>
                <c:pt idx="564">
                  <c:v>1.319</c:v>
                </c:pt>
                <c:pt idx="565">
                  <c:v>1.1579999999999999</c:v>
                </c:pt>
                <c:pt idx="566">
                  <c:v>1.2589999999999999</c:v>
                </c:pt>
                <c:pt idx="567">
                  <c:v>1.2490000000000001</c:v>
                </c:pt>
                <c:pt idx="568">
                  <c:v>1.1679999999999999</c:v>
                </c:pt>
                <c:pt idx="569">
                  <c:v>1.2170000000000001</c:v>
                </c:pt>
                <c:pt idx="570">
                  <c:v>1.2</c:v>
                </c:pt>
                <c:pt idx="571">
                  <c:v>1.2090000000000001</c:v>
                </c:pt>
                <c:pt idx="572">
                  <c:v>1.2589999999999999</c:v>
                </c:pt>
                <c:pt idx="573">
                  <c:v>1.2190000000000001</c:v>
                </c:pt>
                <c:pt idx="574">
                  <c:v>1.238</c:v>
                </c:pt>
                <c:pt idx="575">
                  <c:v>1.3280000000000001</c:v>
                </c:pt>
                <c:pt idx="576">
                  <c:v>1.2390000000000001</c:v>
                </c:pt>
                <c:pt idx="577">
                  <c:v>1.1930000000000001</c:v>
                </c:pt>
                <c:pt idx="578">
                  <c:v>1.264</c:v>
                </c:pt>
                <c:pt idx="579">
                  <c:v>1.22</c:v>
                </c:pt>
                <c:pt idx="580">
                  <c:v>1.238</c:v>
                </c:pt>
                <c:pt idx="581">
                  <c:v>1.2490000000000001</c:v>
                </c:pt>
                <c:pt idx="582">
                  <c:v>1.167</c:v>
                </c:pt>
                <c:pt idx="583">
                  <c:v>1.339</c:v>
                </c:pt>
                <c:pt idx="584">
                  <c:v>1.288</c:v>
                </c:pt>
                <c:pt idx="585">
                  <c:v>1.32</c:v>
                </c:pt>
                <c:pt idx="586">
                  <c:v>1.238</c:v>
                </c:pt>
                <c:pt idx="587">
                  <c:v>1.2589999999999999</c:v>
                </c:pt>
                <c:pt idx="588">
                  <c:v>1.24</c:v>
                </c:pt>
                <c:pt idx="589">
                  <c:v>1.2290000000000001</c:v>
                </c:pt>
                <c:pt idx="590">
                  <c:v>1.167</c:v>
                </c:pt>
                <c:pt idx="591">
                  <c:v>1.52</c:v>
                </c:pt>
                <c:pt idx="592">
                  <c:v>1.2569999999999999</c:v>
                </c:pt>
                <c:pt idx="593">
                  <c:v>1.1479999999999999</c:v>
                </c:pt>
                <c:pt idx="594">
                  <c:v>1.2490000000000001</c:v>
                </c:pt>
                <c:pt idx="595">
                  <c:v>1.208</c:v>
                </c:pt>
                <c:pt idx="596">
                  <c:v>1.36</c:v>
                </c:pt>
                <c:pt idx="597">
                  <c:v>1.2270000000000001</c:v>
                </c:pt>
                <c:pt idx="598">
                  <c:v>1.329</c:v>
                </c:pt>
                <c:pt idx="599">
                  <c:v>1.3320000000000001</c:v>
                </c:pt>
                <c:pt idx="600">
                  <c:v>1.1950000000000001</c:v>
                </c:pt>
                <c:pt idx="601">
                  <c:v>1.272</c:v>
                </c:pt>
                <c:pt idx="602">
                  <c:v>1.246</c:v>
                </c:pt>
                <c:pt idx="603">
                  <c:v>1.25</c:v>
                </c:pt>
                <c:pt idx="604">
                  <c:v>1.2569999999999999</c:v>
                </c:pt>
                <c:pt idx="605">
                  <c:v>1.2689999999999999</c:v>
                </c:pt>
                <c:pt idx="606">
                  <c:v>1.2689999999999999</c:v>
                </c:pt>
                <c:pt idx="607">
                  <c:v>1.1579999999999999</c:v>
                </c:pt>
                <c:pt idx="608">
                  <c:v>1.2390000000000001</c:v>
                </c:pt>
                <c:pt idx="609">
                  <c:v>1.238</c:v>
                </c:pt>
                <c:pt idx="610">
                  <c:v>1.24</c:v>
                </c:pt>
                <c:pt idx="611">
                  <c:v>1.238</c:v>
                </c:pt>
                <c:pt idx="612">
                  <c:v>1.1990000000000001</c:v>
                </c:pt>
                <c:pt idx="613">
                  <c:v>1.1779999999999999</c:v>
                </c:pt>
                <c:pt idx="614">
                  <c:v>1.2290000000000001</c:v>
                </c:pt>
                <c:pt idx="615">
                  <c:v>1.129</c:v>
                </c:pt>
                <c:pt idx="616">
                  <c:v>1.2689999999999999</c:v>
                </c:pt>
                <c:pt idx="617">
                  <c:v>1.268</c:v>
                </c:pt>
                <c:pt idx="618">
                  <c:v>1.242</c:v>
                </c:pt>
                <c:pt idx="619">
                  <c:v>1.2050000000000001</c:v>
                </c:pt>
                <c:pt idx="620">
                  <c:v>1.248</c:v>
                </c:pt>
                <c:pt idx="621">
                  <c:v>1.3089999999999999</c:v>
                </c:pt>
                <c:pt idx="622">
                  <c:v>1.2989999999999999</c:v>
                </c:pt>
                <c:pt idx="623">
                  <c:v>1.2490000000000001</c:v>
                </c:pt>
                <c:pt idx="624">
                  <c:v>1.288</c:v>
                </c:pt>
                <c:pt idx="625">
                  <c:v>1.333</c:v>
                </c:pt>
                <c:pt idx="626">
                  <c:v>1.2549999999999999</c:v>
                </c:pt>
                <c:pt idx="627">
                  <c:v>1.3879999999999999</c:v>
                </c:pt>
                <c:pt idx="628">
                  <c:v>1.2789999999999999</c:v>
                </c:pt>
                <c:pt idx="629">
                  <c:v>1.2390000000000001</c:v>
                </c:pt>
                <c:pt idx="630">
                  <c:v>1.2190000000000001</c:v>
                </c:pt>
                <c:pt idx="631">
                  <c:v>1.2889999999999999</c:v>
                </c:pt>
                <c:pt idx="632">
                  <c:v>1.198</c:v>
                </c:pt>
                <c:pt idx="633">
                  <c:v>1.36</c:v>
                </c:pt>
                <c:pt idx="634">
                  <c:v>1.2569999999999999</c:v>
                </c:pt>
                <c:pt idx="635">
                  <c:v>1.2190000000000001</c:v>
                </c:pt>
                <c:pt idx="636">
                  <c:v>1.33</c:v>
                </c:pt>
                <c:pt idx="637">
                  <c:v>1.2769999999999999</c:v>
                </c:pt>
                <c:pt idx="638">
                  <c:v>1.32</c:v>
                </c:pt>
                <c:pt idx="639">
                  <c:v>1.2689999999999999</c:v>
                </c:pt>
                <c:pt idx="640">
                  <c:v>1.3779999999999999</c:v>
                </c:pt>
                <c:pt idx="641">
                  <c:v>1.2230000000000001</c:v>
                </c:pt>
                <c:pt idx="642">
                  <c:v>1.325</c:v>
                </c:pt>
                <c:pt idx="643">
                  <c:v>1.288</c:v>
                </c:pt>
                <c:pt idx="644">
                  <c:v>1.1890000000000001</c:v>
                </c:pt>
                <c:pt idx="645">
                  <c:v>1.538</c:v>
                </c:pt>
                <c:pt idx="646">
                  <c:v>1.2090000000000001</c:v>
                </c:pt>
                <c:pt idx="647">
                  <c:v>1.278</c:v>
                </c:pt>
                <c:pt idx="648">
                  <c:v>1.1579999999999999</c:v>
                </c:pt>
                <c:pt idx="649">
                  <c:v>1.2290000000000001</c:v>
                </c:pt>
                <c:pt idx="650">
                  <c:v>1.169</c:v>
                </c:pt>
                <c:pt idx="651">
                  <c:v>1.212</c:v>
                </c:pt>
                <c:pt idx="652">
                  <c:v>1.3660000000000001</c:v>
                </c:pt>
                <c:pt idx="653">
                  <c:v>1.268</c:v>
                </c:pt>
                <c:pt idx="654">
                  <c:v>1.2290000000000001</c:v>
                </c:pt>
                <c:pt idx="655">
                  <c:v>1.2170000000000001</c:v>
                </c:pt>
                <c:pt idx="656">
                  <c:v>1.2390000000000001</c:v>
                </c:pt>
                <c:pt idx="657">
                  <c:v>1.1890000000000001</c:v>
                </c:pt>
                <c:pt idx="658">
                  <c:v>1.5880000000000001</c:v>
                </c:pt>
                <c:pt idx="659">
                  <c:v>1.2150000000000001</c:v>
                </c:pt>
                <c:pt idx="660">
                  <c:v>1.343</c:v>
                </c:pt>
                <c:pt idx="661">
                  <c:v>1.228</c:v>
                </c:pt>
                <c:pt idx="662">
                  <c:v>1.3089999999999999</c:v>
                </c:pt>
                <c:pt idx="663">
                  <c:v>1.2190000000000001</c:v>
                </c:pt>
                <c:pt idx="664">
                  <c:v>1.228</c:v>
                </c:pt>
                <c:pt idx="665">
                  <c:v>1.26</c:v>
                </c:pt>
                <c:pt idx="666">
                  <c:v>1.238</c:v>
                </c:pt>
                <c:pt idx="667">
                  <c:v>1.2490000000000001</c:v>
                </c:pt>
                <c:pt idx="668">
                  <c:v>1.399</c:v>
                </c:pt>
                <c:pt idx="669">
                  <c:v>1.4590000000000001</c:v>
                </c:pt>
                <c:pt idx="670">
                  <c:v>1.1779999999999999</c:v>
                </c:pt>
                <c:pt idx="671">
                  <c:v>1.2350000000000001</c:v>
                </c:pt>
                <c:pt idx="672">
                  <c:v>1.2430000000000001</c:v>
                </c:pt>
                <c:pt idx="673">
                  <c:v>1.179</c:v>
                </c:pt>
                <c:pt idx="674">
                  <c:v>1.238</c:v>
                </c:pt>
                <c:pt idx="675">
                  <c:v>1.121</c:v>
                </c:pt>
                <c:pt idx="676">
                  <c:v>1.1659999999999999</c:v>
                </c:pt>
                <c:pt idx="677">
                  <c:v>1.1879999999999999</c:v>
                </c:pt>
                <c:pt idx="678">
                  <c:v>1.379</c:v>
                </c:pt>
                <c:pt idx="679">
                  <c:v>1.1779999999999999</c:v>
                </c:pt>
                <c:pt idx="680">
                  <c:v>1.2190000000000001</c:v>
                </c:pt>
                <c:pt idx="681">
                  <c:v>1.3380000000000001</c:v>
                </c:pt>
                <c:pt idx="682">
                  <c:v>1.2589999999999999</c:v>
                </c:pt>
                <c:pt idx="683">
                  <c:v>1.198</c:v>
                </c:pt>
                <c:pt idx="684">
                  <c:v>1.165</c:v>
                </c:pt>
                <c:pt idx="685">
                  <c:v>1.2889999999999999</c:v>
                </c:pt>
                <c:pt idx="686">
                  <c:v>1.319</c:v>
                </c:pt>
                <c:pt idx="687">
                  <c:v>1.3480000000000001</c:v>
                </c:pt>
                <c:pt idx="688">
                  <c:v>1.2589999999999999</c:v>
                </c:pt>
                <c:pt idx="689">
                  <c:v>1.248</c:v>
                </c:pt>
                <c:pt idx="690">
                  <c:v>1.2689999999999999</c:v>
                </c:pt>
                <c:pt idx="691">
                  <c:v>1.298</c:v>
                </c:pt>
                <c:pt idx="692">
                  <c:v>1.179</c:v>
                </c:pt>
                <c:pt idx="693">
                  <c:v>1.3480000000000001</c:v>
                </c:pt>
                <c:pt idx="694">
                  <c:v>1.29</c:v>
                </c:pt>
                <c:pt idx="695">
                  <c:v>1.3180000000000001</c:v>
                </c:pt>
                <c:pt idx="696">
                  <c:v>1.349</c:v>
                </c:pt>
                <c:pt idx="697">
                  <c:v>1.3080000000000001</c:v>
                </c:pt>
                <c:pt idx="698">
                  <c:v>1.4690000000000001</c:v>
                </c:pt>
                <c:pt idx="699">
                  <c:v>1.359</c:v>
                </c:pt>
                <c:pt idx="700">
                  <c:v>1.2490000000000001</c:v>
                </c:pt>
                <c:pt idx="701">
                  <c:v>1.179</c:v>
                </c:pt>
                <c:pt idx="702">
                  <c:v>1.3080000000000001</c:v>
                </c:pt>
                <c:pt idx="703">
                  <c:v>1.2290000000000001</c:v>
                </c:pt>
                <c:pt idx="704">
                  <c:v>1.2190000000000001</c:v>
                </c:pt>
                <c:pt idx="705">
                  <c:v>1.347</c:v>
                </c:pt>
                <c:pt idx="706">
                  <c:v>1.34</c:v>
                </c:pt>
                <c:pt idx="707">
                  <c:v>1.157</c:v>
                </c:pt>
                <c:pt idx="708">
                  <c:v>1.17</c:v>
                </c:pt>
                <c:pt idx="709">
                  <c:v>1.4379999999999999</c:v>
                </c:pt>
                <c:pt idx="710">
                  <c:v>1.2689999999999999</c:v>
                </c:pt>
                <c:pt idx="711">
                  <c:v>1.298</c:v>
                </c:pt>
                <c:pt idx="712">
                  <c:v>1.2190000000000001</c:v>
                </c:pt>
                <c:pt idx="713">
                  <c:v>1.3879999999999999</c:v>
                </c:pt>
                <c:pt idx="714">
                  <c:v>1.2190000000000001</c:v>
                </c:pt>
                <c:pt idx="715">
                  <c:v>1.2689999999999999</c:v>
                </c:pt>
                <c:pt idx="716">
                  <c:v>1.3080000000000001</c:v>
                </c:pt>
                <c:pt idx="717">
                  <c:v>1.3919999999999999</c:v>
                </c:pt>
                <c:pt idx="718">
                  <c:v>1.165</c:v>
                </c:pt>
                <c:pt idx="719">
                  <c:v>1.3</c:v>
                </c:pt>
                <c:pt idx="720">
                  <c:v>1.179</c:v>
                </c:pt>
                <c:pt idx="721">
                  <c:v>1.25</c:v>
                </c:pt>
                <c:pt idx="722">
                  <c:v>1.214</c:v>
                </c:pt>
                <c:pt idx="723">
                  <c:v>1.262</c:v>
                </c:pt>
                <c:pt idx="724">
                  <c:v>1.339</c:v>
                </c:pt>
                <c:pt idx="725">
                  <c:v>1.514</c:v>
                </c:pt>
                <c:pt idx="726">
                  <c:v>1.345</c:v>
                </c:pt>
                <c:pt idx="727">
                  <c:v>1.2290000000000001</c:v>
                </c:pt>
                <c:pt idx="728">
                  <c:v>1.3640000000000001</c:v>
                </c:pt>
                <c:pt idx="729">
                  <c:v>1.397</c:v>
                </c:pt>
                <c:pt idx="730">
                  <c:v>1.306</c:v>
                </c:pt>
                <c:pt idx="731">
                  <c:v>1.163</c:v>
                </c:pt>
                <c:pt idx="732">
                  <c:v>1.3420000000000001</c:v>
                </c:pt>
                <c:pt idx="733">
                  <c:v>1.2849999999999999</c:v>
                </c:pt>
                <c:pt idx="734">
                  <c:v>1.2969999999999999</c:v>
                </c:pt>
                <c:pt idx="735">
                  <c:v>1.3520000000000001</c:v>
                </c:pt>
                <c:pt idx="736">
                  <c:v>1.296</c:v>
                </c:pt>
                <c:pt idx="737">
                  <c:v>1.5009999999999999</c:v>
                </c:pt>
                <c:pt idx="738">
                  <c:v>1.32</c:v>
                </c:pt>
                <c:pt idx="739">
                  <c:v>1.361</c:v>
                </c:pt>
                <c:pt idx="740">
                  <c:v>1.2150000000000001</c:v>
                </c:pt>
                <c:pt idx="741">
                  <c:v>1.2829999999999999</c:v>
                </c:pt>
                <c:pt idx="742">
                  <c:v>1.1859999999999999</c:v>
                </c:pt>
                <c:pt idx="743">
                  <c:v>1.3680000000000001</c:v>
                </c:pt>
                <c:pt idx="744">
                  <c:v>1.2589999999999999</c:v>
                </c:pt>
                <c:pt idx="745">
                  <c:v>1.232</c:v>
                </c:pt>
                <c:pt idx="746">
                  <c:v>1.256</c:v>
                </c:pt>
                <c:pt idx="747">
                  <c:v>1.319</c:v>
                </c:pt>
                <c:pt idx="748">
                  <c:v>1.2949999999999999</c:v>
                </c:pt>
                <c:pt idx="749">
                  <c:v>1.282</c:v>
                </c:pt>
                <c:pt idx="750">
                  <c:v>1.2390000000000001</c:v>
                </c:pt>
                <c:pt idx="751">
                  <c:v>1.228</c:v>
                </c:pt>
                <c:pt idx="752">
                  <c:v>1.248</c:v>
                </c:pt>
                <c:pt idx="753">
                  <c:v>1.34</c:v>
                </c:pt>
                <c:pt idx="754">
                  <c:v>1.2170000000000001</c:v>
                </c:pt>
                <c:pt idx="755">
                  <c:v>1.2589999999999999</c:v>
                </c:pt>
                <c:pt idx="756">
                  <c:v>1.3080000000000001</c:v>
                </c:pt>
                <c:pt idx="757">
                  <c:v>1.2090000000000001</c:v>
                </c:pt>
                <c:pt idx="758">
                  <c:v>1.23</c:v>
                </c:pt>
                <c:pt idx="759">
                  <c:v>1.2170000000000001</c:v>
                </c:pt>
                <c:pt idx="760">
                  <c:v>1.2090000000000001</c:v>
                </c:pt>
                <c:pt idx="761">
                  <c:v>1.2609999999999999</c:v>
                </c:pt>
                <c:pt idx="762">
                  <c:v>1.2849999999999999</c:v>
                </c:pt>
                <c:pt idx="763">
                  <c:v>1.179</c:v>
                </c:pt>
                <c:pt idx="764">
                  <c:v>1.3360000000000001</c:v>
                </c:pt>
                <c:pt idx="765">
                  <c:v>1.2929999999999999</c:v>
                </c:pt>
                <c:pt idx="766">
                  <c:v>1.25</c:v>
                </c:pt>
                <c:pt idx="767">
                  <c:v>1.3129999999999999</c:v>
                </c:pt>
                <c:pt idx="768">
                  <c:v>1.282</c:v>
                </c:pt>
                <c:pt idx="769">
                  <c:v>1.2989999999999999</c:v>
                </c:pt>
                <c:pt idx="770">
                  <c:v>1.1779999999999999</c:v>
                </c:pt>
                <c:pt idx="771">
                  <c:v>1.2290000000000001</c:v>
                </c:pt>
                <c:pt idx="772">
                  <c:v>1.101</c:v>
                </c:pt>
                <c:pt idx="773">
                  <c:v>1.1879999999999999</c:v>
                </c:pt>
                <c:pt idx="774">
                  <c:v>1.2170000000000001</c:v>
                </c:pt>
                <c:pt idx="775">
                  <c:v>1.2290000000000001</c:v>
                </c:pt>
                <c:pt idx="776">
                  <c:v>1.218</c:v>
                </c:pt>
                <c:pt idx="777">
                  <c:v>1.1990000000000001</c:v>
                </c:pt>
                <c:pt idx="778">
                  <c:v>1.359</c:v>
                </c:pt>
                <c:pt idx="779">
                  <c:v>1.319</c:v>
                </c:pt>
                <c:pt idx="780">
                  <c:v>1.1779999999999999</c:v>
                </c:pt>
                <c:pt idx="781">
                  <c:v>1.248</c:v>
                </c:pt>
                <c:pt idx="782">
                  <c:v>1.2190000000000001</c:v>
                </c:pt>
                <c:pt idx="783">
                  <c:v>1.238</c:v>
                </c:pt>
                <c:pt idx="784">
                  <c:v>1.268</c:v>
                </c:pt>
                <c:pt idx="785">
                  <c:v>1.17</c:v>
                </c:pt>
                <c:pt idx="786">
                  <c:v>1.1990000000000001</c:v>
                </c:pt>
                <c:pt idx="787">
                  <c:v>1.1990000000000001</c:v>
                </c:pt>
                <c:pt idx="788">
                  <c:v>1.3089999999999999</c:v>
                </c:pt>
                <c:pt idx="789">
                  <c:v>1.2869999999999999</c:v>
                </c:pt>
                <c:pt idx="790">
                  <c:v>1.2190000000000001</c:v>
                </c:pt>
                <c:pt idx="791">
                  <c:v>1.2430000000000001</c:v>
                </c:pt>
                <c:pt idx="792">
                  <c:v>1.254</c:v>
                </c:pt>
                <c:pt idx="793">
                  <c:v>1.319</c:v>
                </c:pt>
                <c:pt idx="794">
                  <c:v>1.3180000000000001</c:v>
                </c:pt>
                <c:pt idx="795">
                  <c:v>1.27</c:v>
                </c:pt>
                <c:pt idx="796">
                  <c:v>1.3080000000000001</c:v>
                </c:pt>
                <c:pt idx="797">
                  <c:v>1.3089999999999999</c:v>
                </c:pt>
                <c:pt idx="798">
                  <c:v>1.28</c:v>
                </c:pt>
                <c:pt idx="799">
                  <c:v>1.248</c:v>
                </c:pt>
                <c:pt idx="800">
                  <c:v>1.379</c:v>
                </c:pt>
                <c:pt idx="801">
                  <c:v>1.278</c:v>
                </c:pt>
                <c:pt idx="802">
                  <c:v>1.3180000000000001</c:v>
                </c:pt>
                <c:pt idx="803">
                  <c:v>1.2290000000000001</c:v>
                </c:pt>
                <c:pt idx="804">
                  <c:v>1.208</c:v>
                </c:pt>
                <c:pt idx="805">
                  <c:v>1.2390000000000001</c:v>
                </c:pt>
                <c:pt idx="806">
                  <c:v>1.2689999999999999</c:v>
                </c:pt>
                <c:pt idx="807">
                  <c:v>1.3480000000000001</c:v>
                </c:pt>
                <c:pt idx="808">
                  <c:v>1.29</c:v>
                </c:pt>
                <c:pt idx="809">
                  <c:v>1.2290000000000001</c:v>
                </c:pt>
                <c:pt idx="810">
                  <c:v>1.3029999999999999</c:v>
                </c:pt>
                <c:pt idx="811">
                  <c:v>1.234</c:v>
                </c:pt>
                <c:pt idx="812">
                  <c:v>1.1990000000000001</c:v>
                </c:pt>
                <c:pt idx="813">
                  <c:v>1.347</c:v>
                </c:pt>
                <c:pt idx="814">
                  <c:v>1.2589999999999999</c:v>
                </c:pt>
                <c:pt idx="815">
                  <c:v>1.238</c:v>
                </c:pt>
                <c:pt idx="816">
                  <c:v>1.2190000000000001</c:v>
                </c:pt>
                <c:pt idx="817">
                  <c:v>1.6279999999999999</c:v>
                </c:pt>
                <c:pt idx="818">
                  <c:v>1.179</c:v>
                </c:pt>
                <c:pt idx="819">
                  <c:v>1.248</c:v>
                </c:pt>
                <c:pt idx="820">
                  <c:v>1.1579999999999999</c:v>
                </c:pt>
                <c:pt idx="821">
                  <c:v>1.319</c:v>
                </c:pt>
                <c:pt idx="822">
                  <c:v>1.2190000000000001</c:v>
                </c:pt>
                <c:pt idx="823">
                  <c:v>1.268</c:v>
                </c:pt>
                <c:pt idx="824">
                  <c:v>1.2130000000000001</c:v>
                </c:pt>
                <c:pt idx="825">
                  <c:v>1.2450000000000001</c:v>
                </c:pt>
                <c:pt idx="826">
                  <c:v>1.268</c:v>
                </c:pt>
                <c:pt idx="827">
                  <c:v>1.3</c:v>
                </c:pt>
                <c:pt idx="828">
                  <c:v>1.238</c:v>
                </c:pt>
                <c:pt idx="829">
                  <c:v>1.298</c:v>
                </c:pt>
                <c:pt idx="830">
                  <c:v>1.3180000000000001</c:v>
                </c:pt>
                <c:pt idx="831">
                  <c:v>1.2689999999999999</c:v>
                </c:pt>
                <c:pt idx="832">
                  <c:v>1.1679999999999999</c:v>
                </c:pt>
                <c:pt idx="833">
                  <c:v>1.2090000000000001</c:v>
                </c:pt>
                <c:pt idx="834">
                  <c:v>1.2090000000000001</c:v>
                </c:pt>
                <c:pt idx="835">
                  <c:v>1.258</c:v>
                </c:pt>
                <c:pt idx="836">
                  <c:v>1.1000000000000001</c:v>
                </c:pt>
                <c:pt idx="837">
                  <c:v>1.157</c:v>
                </c:pt>
                <c:pt idx="838">
                  <c:v>1.27</c:v>
                </c:pt>
                <c:pt idx="839">
                  <c:v>1.228</c:v>
                </c:pt>
                <c:pt idx="840">
                  <c:v>1.224</c:v>
                </c:pt>
                <c:pt idx="841">
                  <c:v>1.264</c:v>
                </c:pt>
                <c:pt idx="842">
                  <c:v>1.2290000000000001</c:v>
                </c:pt>
                <c:pt idx="843">
                  <c:v>1.1679999999999999</c:v>
                </c:pt>
                <c:pt idx="844">
                  <c:v>1.1890000000000001</c:v>
                </c:pt>
                <c:pt idx="845">
                  <c:v>1.5580000000000001</c:v>
                </c:pt>
                <c:pt idx="846">
                  <c:v>1.248</c:v>
                </c:pt>
                <c:pt idx="847">
                  <c:v>1.3480000000000001</c:v>
                </c:pt>
                <c:pt idx="848">
                  <c:v>1.42</c:v>
                </c:pt>
                <c:pt idx="849">
                  <c:v>1.2290000000000001</c:v>
                </c:pt>
                <c:pt idx="850">
                  <c:v>1.228</c:v>
                </c:pt>
                <c:pt idx="851">
                  <c:v>1.1779999999999999</c:v>
                </c:pt>
                <c:pt idx="852">
                  <c:v>1.1879999999999999</c:v>
                </c:pt>
                <c:pt idx="853">
                  <c:v>1.33</c:v>
                </c:pt>
                <c:pt idx="854">
                  <c:v>1.248</c:v>
                </c:pt>
                <c:pt idx="855">
                  <c:v>1.2190000000000001</c:v>
                </c:pt>
                <c:pt idx="856">
                  <c:v>1.248</c:v>
                </c:pt>
                <c:pt idx="857">
                  <c:v>1.3080000000000001</c:v>
                </c:pt>
                <c:pt idx="858">
                  <c:v>1.5880000000000001</c:v>
                </c:pt>
                <c:pt idx="859">
                  <c:v>1.3280000000000001</c:v>
                </c:pt>
                <c:pt idx="860">
                  <c:v>1.208</c:v>
                </c:pt>
                <c:pt idx="861">
                  <c:v>1.2889999999999999</c:v>
                </c:pt>
                <c:pt idx="862">
                  <c:v>1.3680000000000001</c:v>
                </c:pt>
                <c:pt idx="863">
                  <c:v>1.19</c:v>
                </c:pt>
                <c:pt idx="864">
                  <c:v>1.288</c:v>
                </c:pt>
                <c:pt idx="865">
                  <c:v>1.329</c:v>
                </c:pt>
                <c:pt idx="866">
                  <c:v>1.268</c:v>
                </c:pt>
                <c:pt idx="867">
                  <c:v>1.228</c:v>
                </c:pt>
                <c:pt idx="868">
                  <c:v>1.339</c:v>
                </c:pt>
                <c:pt idx="869">
                  <c:v>1.198</c:v>
                </c:pt>
                <c:pt idx="870">
                  <c:v>1.22</c:v>
                </c:pt>
                <c:pt idx="871">
                  <c:v>1.3280000000000001</c:v>
                </c:pt>
                <c:pt idx="872">
                  <c:v>1.1679999999999999</c:v>
                </c:pt>
                <c:pt idx="873">
                  <c:v>1.268</c:v>
                </c:pt>
                <c:pt idx="874">
                  <c:v>1.37</c:v>
                </c:pt>
                <c:pt idx="875">
                  <c:v>1.198</c:v>
                </c:pt>
                <c:pt idx="876">
                  <c:v>1.288</c:v>
                </c:pt>
                <c:pt idx="877">
                  <c:v>1.179</c:v>
                </c:pt>
                <c:pt idx="878">
                  <c:v>1.1579999999999999</c:v>
                </c:pt>
                <c:pt idx="879">
                  <c:v>1.4890000000000001</c:v>
                </c:pt>
                <c:pt idx="880">
                  <c:v>1.2090000000000001</c:v>
                </c:pt>
                <c:pt idx="881">
                  <c:v>1.2490000000000001</c:v>
                </c:pt>
                <c:pt idx="882">
                  <c:v>1.238</c:v>
                </c:pt>
                <c:pt idx="883">
                  <c:v>1.21</c:v>
                </c:pt>
                <c:pt idx="884">
                  <c:v>1.2470000000000001</c:v>
                </c:pt>
                <c:pt idx="885">
                  <c:v>1.3089999999999999</c:v>
                </c:pt>
                <c:pt idx="886">
                  <c:v>1.3180000000000001</c:v>
                </c:pt>
                <c:pt idx="887">
                  <c:v>1.26</c:v>
                </c:pt>
                <c:pt idx="888">
                  <c:v>1.3089999999999999</c:v>
                </c:pt>
                <c:pt idx="889">
                  <c:v>1.1479999999999999</c:v>
                </c:pt>
                <c:pt idx="890">
                  <c:v>1.1990000000000001</c:v>
                </c:pt>
                <c:pt idx="891">
                  <c:v>1.2889999999999999</c:v>
                </c:pt>
                <c:pt idx="892">
                  <c:v>1.2090000000000001</c:v>
                </c:pt>
                <c:pt idx="893">
                  <c:v>1.238</c:v>
                </c:pt>
                <c:pt idx="894">
                  <c:v>2.048</c:v>
                </c:pt>
                <c:pt idx="895">
                  <c:v>1.2390000000000001</c:v>
                </c:pt>
                <c:pt idx="896">
                  <c:v>1.23</c:v>
                </c:pt>
                <c:pt idx="897">
                  <c:v>1.3380000000000001</c:v>
                </c:pt>
                <c:pt idx="898">
                  <c:v>1.2789999999999999</c:v>
                </c:pt>
                <c:pt idx="899">
                  <c:v>1.27</c:v>
                </c:pt>
                <c:pt idx="900">
                  <c:v>1.377</c:v>
                </c:pt>
                <c:pt idx="901">
                  <c:v>1.298</c:v>
                </c:pt>
                <c:pt idx="902">
                  <c:v>1.179</c:v>
                </c:pt>
                <c:pt idx="903">
                  <c:v>1.198</c:v>
                </c:pt>
                <c:pt idx="904">
                  <c:v>1.329</c:v>
                </c:pt>
                <c:pt idx="905">
                  <c:v>1.3089999999999999</c:v>
                </c:pt>
                <c:pt idx="906">
                  <c:v>1.1679999999999999</c:v>
                </c:pt>
                <c:pt idx="907">
                  <c:v>1.3009999999999999</c:v>
                </c:pt>
                <c:pt idx="908">
                  <c:v>1.206</c:v>
                </c:pt>
                <c:pt idx="909">
                  <c:v>1.268</c:v>
                </c:pt>
                <c:pt idx="910">
                  <c:v>1.2989999999999999</c:v>
                </c:pt>
                <c:pt idx="911">
                  <c:v>1.379</c:v>
                </c:pt>
                <c:pt idx="912">
                  <c:v>1.258</c:v>
                </c:pt>
                <c:pt idx="913">
                  <c:v>1.34</c:v>
                </c:pt>
                <c:pt idx="914">
                  <c:v>1.2969999999999999</c:v>
                </c:pt>
                <c:pt idx="915">
                  <c:v>1.2010000000000001</c:v>
                </c:pt>
                <c:pt idx="916">
                  <c:v>1.2969999999999999</c:v>
                </c:pt>
                <c:pt idx="917">
                  <c:v>1.2769999999999999</c:v>
                </c:pt>
                <c:pt idx="918">
                  <c:v>1.17</c:v>
                </c:pt>
                <c:pt idx="919">
                  <c:v>1.2</c:v>
                </c:pt>
                <c:pt idx="920">
                  <c:v>1.2569999999999999</c:v>
                </c:pt>
                <c:pt idx="921">
                  <c:v>1.278</c:v>
                </c:pt>
                <c:pt idx="922">
                  <c:v>1.2689999999999999</c:v>
                </c:pt>
                <c:pt idx="923">
                  <c:v>1.27</c:v>
                </c:pt>
                <c:pt idx="924">
                  <c:v>1.377</c:v>
                </c:pt>
                <c:pt idx="925">
                  <c:v>1.1579999999999999</c:v>
                </c:pt>
                <c:pt idx="926">
                  <c:v>1.38</c:v>
                </c:pt>
                <c:pt idx="927">
                  <c:v>1.2769999999999999</c:v>
                </c:pt>
                <c:pt idx="928">
                  <c:v>1.3089999999999999</c:v>
                </c:pt>
                <c:pt idx="929">
                  <c:v>1.131</c:v>
                </c:pt>
                <c:pt idx="930">
                  <c:v>1.3260000000000001</c:v>
                </c:pt>
                <c:pt idx="931">
                  <c:v>1.298</c:v>
                </c:pt>
                <c:pt idx="932">
                  <c:v>1.379</c:v>
                </c:pt>
                <c:pt idx="933">
                  <c:v>1.2290000000000001</c:v>
                </c:pt>
                <c:pt idx="934">
                  <c:v>1.3879999999999999</c:v>
                </c:pt>
                <c:pt idx="935">
                  <c:v>1.3</c:v>
                </c:pt>
                <c:pt idx="936">
                  <c:v>1.3779999999999999</c:v>
                </c:pt>
                <c:pt idx="937">
                  <c:v>1.262</c:v>
                </c:pt>
                <c:pt idx="938">
                  <c:v>1.341</c:v>
                </c:pt>
                <c:pt idx="939">
                  <c:v>1.274</c:v>
                </c:pt>
                <c:pt idx="940">
                  <c:v>1.218</c:v>
                </c:pt>
                <c:pt idx="941">
                  <c:v>1.339</c:v>
                </c:pt>
                <c:pt idx="942">
                  <c:v>1.389</c:v>
                </c:pt>
                <c:pt idx="943">
                  <c:v>1.2290000000000001</c:v>
                </c:pt>
                <c:pt idx="944">
                  <c:v>1.228</c:v>
                </c:pt>
                <c:pt idx="945">
                  <c:v>1.3979999999999999</c:v>
                </c:pt>
                <c:pt idx="946">
                  <c:v>1.2689999999999999</c:v>
                </c:pt>
                <c:pt idx="947">
                  <c:v>1.27</c:v>
                </c:pt>
                <c:pt idx="948">
                  <c:v>1.3180000000000001</c:v>
                </c:pt>
                <c:pt idx="949">
                  <c:v>1.2969999999999999</c:v>
                </c:pt>
                <c:pt idx="950">
                  <c:v>1.2689999999999999</c:v>
                </c:pt>
                <c:pt idx="951">
                  <c:v>1.1990000000000001</c:v>
                </c:pt>
                <c:pt idx="952">
                  <c:v>1.1890000000000001</c:v>
                </c:pt>
                <c:pt idx="953">
                  <c:v>1.2989999999999999</c:v>
                </c:pt>
                <c:pt idx="954">
                  <c:v>1.2589999999999999</c:v>
                </c:pt>
                <c:pt idx="955">
                  <c:v>1.2370000000000001</c:v>
                </c:pt>
                <c:pt idx="956">
                  <c:v>1.329</c:v>
                </c:pt>
                <c:pt idx="957">
                  <c:v>1.2190000000000001</c:v>
                </c:pt>
                <c:pt idx="958">
                  <c:v>1.29</c:v>
                </c:pt>
                <c:pt idx="959">
                  <c:v>1.2290000000000001</c:v>
                </c:pt>
                <c:pt idx="960">
                  <c:v>1.2669999999999999</c:v>
                </c:pt>
                <c:pt idx="961">
                  <c:v>1.2390000000000001</c:v>
                </c:pt>
                <c:pt idx="962">
                  <c:v>1.3069999999999999</c:v>
                </c:pt>
                <c:pt idx="963">
                  <c:v>1.159</c:v>
                </c:pt>
                <c:pt idx="964">
                  <c:v>1.248</c:v>
                </c:pt>
                <c:pt idx="965">
                  <c:v>1.29</c:v>
                </c:pt>
                <c:pt idx="966">
                  <c:v>1.248</c:v>
                </c:pt>
                <c:pt idx="967">
                  <c:v>1.2629999999999999</c:v>
                </c:pt>
                <c:pt idx="968">
                  <c:v>1.2150000000000001</c:v>
                </c:pt>
                <c:pt idx="969">
                  <c:v>1.3180000000000001</c:v>
                </c:pt>
                <c:pt idx="970">
                  <c:v>1.379</c:v>
                </c:pt>
                <c:pt idx="971">
                  <c:v>1.278</c:v>
                </c:pt>
                <c:pt idx="972">
                  <c:v>1.278</c:v>
                </c:pt>
                <c:pt idx="973">
                  <c:v>1.7909999999999999</c:v>
                </c:pt>
                <c:pt idx="974">
                  <c:v>1.288</c:v>
                </c:pt>
                <c:pt idx="975">
                  <c:v>1.3080000000000001</c:v>
                </c:pt>
                <c:pt idx="976">
                  <c:v>1.258</c:v>
                </c:pt>
                <c:pt idx="977">
                  <c:v>1.331</c:v>
                </c:pt>
                <c:pt idx="978">
                  <c:v>1.167</c:v>
                </c:pt>
                <c:pt idx="979">
                  <c:v>1.528</c:v>
                </c:pt>
                <c:pt idx="980">
                  <c:v>1.2889999999999999</c:v>
                </c:pt>
                <c:pt idx="981">
                  <c:v>1.2569999999999999</c:v>
                </c:pt>
                <c:pt idx="982">
                  <c:v>1.35</c:v>
                </c:pt>
                <c:pt idx="983">
                  <c:v>1.1990000000000001</c:v>
                </c:pt>
                <c:pt idx="984">
                  <c:v>1.3089999999999999</c:v>
                </c:pt>
                <c:pt idx="985">
                  <c:v>1.28</c:v>
                </c:pt>
                <c:pt idx="986">
                  <c:v>1.8959999999999999</c:v>
                </c:pt>
                <c:pt idx="987">
                  <c:v>1.3129999999999999</c:v>
                </c:pt>
                <c:pt idx="988">
                  <c:v>1.274</c:v>
                </c:pt>
                <c:pt idx="989">
                  <c:v>1.2</c:v>
                </c:pt>
                <c:pt idx="990">
                  <c:v>1.3169999999999999</c:v>
                </c:pt>
                <c:pt idx="991">
                  <c:v>1.339</c:v>
                </c:pt>
                <c:pt idx="992">
                  <c:v>1.2470000000000001</c:v>
                </c:pt>
                <c:pt idx="993">
                  <c:v>1.181</c:v>
                </c:pt>
                <c:pt idx="994">
                  <c:v>1.3069999999999999</c:v>
                </c:pt>
                <c:pt idx="995">
                  <c:v>1.3109999999999999</c:v>
                </c:pt>
                <c:pt idx="996">
                  <c:v>1.2669999999999999</c:v>
                </c:pt>
                <c:pt idx="997">
                  <c:v>1.27</c:v>
                </c:pt>
                <c:pt idx="998">
                  <c:v>1.4370000000000001</c:v>
                </c:pt>
                <c:pt idx="999">
                  <c:v>1.538</c:v>
                </c:pt>
                <c:pt idx="1000">
                  <c:v>1.538</c:v>
                </c:pt>
              </c:numCache>
            </c:numRef>
          </c:val>
          <c:smooth val="0"/>
          <c:extLst>
            <c:ext xmlns:c16="http://schemas.microsoft.com/office/drawing/2014/chart" uri="{C3380CC4-5D6E-409C-BE32-E72D297353CC}">
              <c16:uniqueId val="{00000001-005F-5D49-8F0E-802A2BD31AE9}"/>
            </c:ext>
          </c:extLst>
        </c:ser>
        <c:dLbls>
          <c:showLegendKey val="0"/>
          <c:showVal val="0"/>
          <c:showCatName val="0"/>
          <c:showSerName val="0"/>
          <c:showPercent val="0"/>
          <c:showBubbleSize val="0"/>
        </c:dLbls>
        <c:smooth val="0"/>
        <c:axId val="532963616"/>
        <c:axId val="533265216"/>
      </c:lineChart>
      <c:catAx>
        <c:axId val="532963616"/>
        <c:scaling>
          <c:orientation val="minMax"/>
        </c:scaling>
        <c:delete val="0"/>
        <c:axPos val="b"/>
        <c:title>
          <c:tx>
            <c:rich>
              <a:bodyPr rot="0" spcFirstLastPara="1" vertOverflow="ellipsis" vert="horz" wrap="square" anchor="ctr" anchorCtr="1"/>
              <a:lstStyle/>
              <a:p>
                <a:pPr>
                  <a:defRPr sz="1400" b="1" i="0" u="none" strike="noStrike" kern="1200" baseline="0">
                    <a:solidFill>
                      <a:sysClr val="windowText" lastClr="000000"/>
                    </a:solidFill>
                    <a:latin typeface="+mn-lt"/>
                    <a:ea typeface="+mn-ea"/>
                    <a:cs typeface="+mn-cs"/>
                  </a:defRPr>
                </a:pPr>
                <a:r>
                  <a:rPr lang="en-US"/>
                  <a:t>Executions</a:t>
                </a:r>
              </a:p>
            </c:rich>
          </c:tx>
          <c:overlay val="0"/>
          <c:spPr>
            <a:noFill/>
            <a:ln>
              <a:noFill/>
            </a:ln>
            <a:effectLst/>
          </c:spPr>
          <c:txPr>
            <a:bodyPr rot="0" spcFirstLastPara="1" vertOverflow="ellipsis" vert="horz" wrap="square" anchor="ctr" anchorCtr="1"/>
            <a:lstStyle/>
            <a:p>
              <a:pPr>
                <a:defRPr sz="14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ysClr val="windowText" lastClr="000000"/>
                </a:solidFill>
                <a:latin typeface="+mn-lt"/>
                <a:ea typeface="+mn-ea"/>
                <a:cs typeface="+mn-cs"/>
              </a:defRPr>
            </a:pPr>
            <a:endParaRPr lang="en-US"/>
          </a:p>
        </c:txPr>
        <c:crossAx val="533265216"/>
        <c:crosses val="autoZero"/>
        <c:auto val="1"/>
        <c:lblAlgn val="ctr"/>
        <c:lblOffset val="100"/>
        <c:tickLblSkip val="100"/>
        <c:noMultiLvlLbl val="0"/>
      </c:catAx>
      <c:valAx>
        <c:axId val="5332652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1" i="0" u="none" strike="noStrike" kern="1200" baseline="0">
                    <a:solidFill>
                      <a:sysClr val="windowText" lastClr="000000"/>
                    </a:solidFill>
                    <a:latin typeface="+mn-lt"/>
                    <a:ea typeface="+mn-ea"/>
                    <a:cs typeface="+mn-cs"/>
                  </a:defRPr>
                </a:pPr>
                <a:r>
                  <a:rPr lang="en-US"/>
                  <a:t>Time in seconds</a:t>
                </a:r>
              </a:p>
            </c:rich>
          </c:tx>
          <c:overlay val="0"/>
          <c:spPr>
            <a:noFill/>
            <a:ln>
              <a:noFill/>
            </a:ln>
            <a:effectLst/>
          </c:spPr>
          <c:txPr>
            <a:bodyPr rot="-5400000" spcFirstLastPara="1" vertOverflow="ellipsis" vert="horz" wrap="square" anchor="ctr" anchorCtr="1"/>
            <a:lstStyle/>
            <a:p>
              <a:pPr>
                <a:defRPr sz="1400" b="1"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ysClr val="windowText" lastClr="000000"/>
                </a:solidFill>
                <a:latin typeface="+mn-lt"/>
                <a:ea typeface="+mn-ea"/>
                <a:cs typeface="+mn-cs"/>
              </a:defRPr>
            </a:pPr>
            <a:endParaRPr lang="en-US"/>
          </a:p>
        </c:txPr>
        <c:crossAx val="5329636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1" i="0" u="none" strike="noStrike" kern="1200" baseline="0">
              <a:solidFill>
                <a:sysClr val="windowText" lastClr="000000"/>
              </a:solidFill>
              <a:latin typeface="+mn-lt"/>
              <a:ea typeface="+mn-ea"/>
              <a:cs typeface="+mn-cs"/>
            </a:defRPr>
          </a:pPr>
          <a:endParaRPr lang="en-US"/>
        </a:p>
      </c:txPr>
    </c:legend>
    <c:plotVisOnly val="1"/>
    <c:dispBlanksAs val="gap"/>
    <c:showDLblsOverMax val="0"/>
  </c:chart>
  <c:spPr>
    <a:noFill/>
    <a:ln w="9525" cap="flat" cmpd="sng" algn="ctr">
      <a:noFill/>
      <a:round/>
    </a:ln>
    <a:effectLst/>
  </c:spPr>
  <c:txPr>
    <a:bodyPr/>
    <a:lstStyle/>
    <a:p>
      <a:pPr>
        <a:defRPr sz="1400" b="1" i="0" baseline="0">
          <a:solidFill>
            <a:sysClr val="windowText" lastClr="000000"/>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4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media/image1.jpeg>
</file>

<file path=ppt/media/image2.png>
</file>

<file path=ppt/media/image3.tiff>
</file>

<file path=ppt/media/image4.tiff>
</file>

<file path=ppt/media/image5.tiff>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D45FA3-1C99-CC4F-95AC-B19459F1B17C}" type="datetimeFigureOut">
              <a:rPr lang="en-US" smtClean="0"/>
              <a:t>8/27/18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ECD70D-6AEC-F543-BF85-8073DEE02358}" type="slidenum">
              <a:rPr lang="en-US" smtClean="0"/>
              <a:t>‹#›</a:t>
            </a:fld>
            <a:endParaRPr lang="en-US"/>
          </a:p>
        </p:txBody>
      </p:sp>
    </p:spTree>
    <p:extLst>
      <p:ext uri="{BB962C8B-B14F-4D97-AF65-F5344CB8AC3E}">
        <p14:creationId xmlns:p14="http://schemas.microsoft.com/office/powerpoint/2010/main" val="3745815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ECD70D-6AEC-F543-BF85-8073DEE02358}" type="slidenum">
              <a:rPr lang="en-US" smtClean="0"/>
              <a:t>1</a:t>
            </a:fld>
            <a:endParaRPr lang="en-US"/>
          </a:p>
        </p:txBody>
      </p:sp>
    </p:spTree>
    <p:extLst>
      <p:ext uri="{BB962C8B-B14F-4D97-AF65-F5344CB8AC3E}">
        <p14:creationId xmlns:p14="http://schemas.microsoft.com/office/powerpoint/2010/main" val="1619150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tool developed as part of this practicum aims to offer a standard software development driven approach for creating container platforms by breaking platforms into smaller units called </a:t>
            </a:r>
            <a:r>
              <a:rPr lang="en-US" dirty="0" err="1"/>
              <a:t>PureObjects</a:t>
            </a:r>
            <a:r>
              <a:rPr lang="en-US" dirty="0"/>
              <a:t>. </a:t>
            </a:r>
          </a:p>
          <a:p>
            <a:endParaRPr lang="en-US" dirty="0"/>
          </a:p>
          <a:p>
            <a:r>
              <a:rPr lang="en-US" dirty="0" err="1"/>
              <a:t>PureObjects</a:t>
            </a:r>
            <a:r>
              <a:rPr lang="en-US" dirty="0"/>
              <a:t> are self-sufficient and portable across platforms of similar characteristics. The method enables users to share the source code and tests required for the creation and validation of container platforms via a central location (the </a:t>
            </a:r>
            <a:r>
              <a:rPr lang="en-US" dirty="0" err="1"/>
              <a:t>PaasPure</a:t>
            </a:r>
            <a:r>
              <a:rPr lang="en-US" dirty="0"/>
              <a:t> hub).</a:t>
            </a:r>
          </a:p>
          <a:p>
            <a:endParaRPr lang="en-US" dirty="0"/>
          </a:p>
          <a:p>
            <a:r>
              <a:rPr lang="en-US" dirty="0"/>
              <a:t>This method will provide companies with a framework for sharing full platform specifications, including source code and the corresponding tests required for setting up different elements which could then be re-used and </a:t>
            </a:r>
            <a:r>
              <a:rPr lang="en-US" dirty="0" err="1"/>
              <a:t>personalised</a:t>
            </a:r>
            <a:r>
              <a:rPr lang="en-US" dirty="0"/>
              <a:t> by other users, significantly reducing the entry level barrier for smaller companies trying to adopt container technologies.</a:t>
            </a:r>
          </a:p>
        </p:txBody>
      </p:sp>
      <p:sp>
        <p:nvSpPr>
          <p:cNvPr id="4" name="Slide Number Placeholder 3"/>
          <p:cNvSpPr>
            <a:spLocks noGrp="1"/>
          </p:cNvSpPr>
          <p:nvPr>
            <p:ph type="sldNum" sz="quarter" idx="10"/>
          </p:nvPr>
        </p:nvSpPr>
        <p:spPr/>
        <p:txBody>
          <a:bodyPr/>
          <a:lstStyle/>
          <a:p>
            <a:fld id="{19ECD70D-6AEC-F543-BF85-8073DEE02358}" type="slidenum">
              <a:rPr lang="en-US" smtClean="0"/>
              <a:t>10</a:t>
            </a:fld>
            <a:endParaRPr lang="en-US"/>
          </a:p>
        </p:txBody>
      </p:sp>
    </p:spTree>
    <p:extLst>
      <p:ext uri="{BB962C8B-B14F-4D97-AF65-F5344CB8AC3E}">
        <p14:creationId xmlns:p14="http://schemas.microsoft.com/office/powerpoint/2010/main" val="10427482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tool developed as part of this practicum aims to offer a standard software development driven approach for creating container platforms by breaking platforms into smaller units called </a:t>
            </a:r>
            <a:r>
              <a:rPr lang="en-US" dirty="0" err="1"/>
              <a:t>PureObjects</a:t>
            </a:r>
            <a:r>
              <a:rPr lang="en-US" dirty="0"/>
              <a:t>. </a:t>
            </a:r>
          </a:p>
          <a:p>
            <a:endParaRPr lang="en-US" dirty="0"/>
          </a:p>
          <a:p>
            <a:r>
              <a:rPr lang="en-US" dirty="0" err="1"/>
              <a:t>PureObjects</a:t>
            </a:r>
            <a:r>
              <a:rPr lang="en-US" dirty="0"/>
              <a:t> are self-sufficient and portable across platforms of similar characteristics. The method enables users to share the source code and tests required for the creation and validation of container platforms via a central location (the </a:t>
            </a:r>
            <a:r>
              <a:rPr lang="en-US" dirty="0" err="1"/>
              <a:t>PaasPure</a:t>
            </a:r>
            <a:r>
              <a:rPr lang="en-US" dirty="0"/>
              <a:t> hub).</a:t>
            </a:r>
          </a:p>
          <a:p>
            <a:endParaRPr lang="en-US" dirty="0"/>
          </a:p>
          <a:p>
            <a:r>
              <a:rPr lang="en-US" dirty="0"/>
              <a:t>This method will provide companies with a framework for sharing full platform specifications, including source code and the corresponding tests required for setting up different elements which could then be re-used and </a:t>
            </a:r>
            <a:r>
              <a:rPr lang="en-US" dirty="0" err="1"/>
              <a:t>personalised</a:t>
            </a:r>
            <a:r>
              <a:rPr lang="en-US" dirty="0"/>
              <a:t> by other users, significantly reducing the entry level barrier for smaller companies trying to adopt container technologies.</a:t>
            </a:r>
          </a:p>
        </p:txBody>
      </p:sp>
      <p:sp>
        <p:nvSpPr>
          <p:cNvPr id="4" name="Slide Number Placeholder 3"/>
          <p:cNvSpPr>
            <a:spLocks noGrp="1"/>
          </p:cNvSpPr>
          <p:nvPr>
            <p:ph type="sldNum" sz="quarter" idx="10"/>
          </p:nvPr>
        </p:nvSpPr>
        <p:spPr/>
        <p:txBody>
          <a:bodyPr/>
          <a:lstStyle/>
          <a:p>
            <a:fld id="{19ECD70D-6AEC-F543-BF85-8073DEE02358}" type="slidenum">
              <a:rPr lang="en-US" smtClean="0"/>
              <a:t>11</a:t>
            </a:fld>
            <a:endParaRPr lang="en-US"/>
          </a:p>
        </p:txBody>
      </p:sp>
    </p:spTree>
    <p:extLst>
      <p:ext uri="{BB962C8B-B14F-4D97-AF65-F5344CB8AC3E}">
        <p14:creationId xmlns:p14="http://schemas.microsoft.com/office/powerpoint/2010/main" val="3637740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framework consists of two main components:  Composed of a REST web server using NodeJS plus </a:t>
            </a:r>
            <a:r>
              <a:rPr lang="en-US" dirty="0" err="1"/>
              <a:t>ExpressJS</a:t>
            </a:r>
            <a:r>
              <a:rPr lang="en-US" dirty="0"/>
              <a:t> and a user-friendly web application developed in </a:t>
            </a:r>
            <a:r>
              <a:rPr lang="en-US" dirty="0" err="1"/>
              <a:t>VueJs</a:t>
            </a:r>
            <a:r>
              <a:rPr lang="en-US" dirty="0"/>
              <a:t> for managing Pure Objects</a:t>
            </a:r>
          </a:p>
          <a:p>
            <a:endParaRPr lang="en-US" dirty="0"/>
          </a:p>
          <a:p>
            <a:endParaRPr lang="en-US" dirty="0"/>
          </a:p>
          <a:p>
            <a:r>
              <a:rPr lang="en-US" dirty="0"/>
              <a:t>The Hub is the central location for storing and retrieving meta-data about Pure Objects; The Hub lets users do things like creating new Pure Objects, release new versions and search existing objects. To add a new </a:t>
            </a:r>
            <a:r>
              <a:rPr lang="en-US" dirty="0" err="1"/>
              <a:t>PureObject</a:t>
            </a:r>
            <a:r>
              <a:rPr lang="en-US" dirty="0"/>
              <a:t> to the Hub, the author must first create a new GitHub repository with the code (see Figure 3). </a:t>
            </a:r>
          </a:p>
          <a:p>
            <a:endParaRPr lang="en-US" dirty="0"/>
          </a:p>
          <a:p>
            <a:r>
              <a:rPr lang="en-US" dirty="0"/>
              <a:t>In addition to being used to store Pure Objects, GitHub is also used for third-party authentication to ensure that only the creator of an object can perform actions such as removing that object.</a:t>
            </a:r>
          </a:p>
          <a:p>
            <a:endParaRPr lang="en-US" dirty="0"/>
          </a:p>
          <a:p>
            <a:r>
              <a:rPr lang="en-US" dirty="0"/>
              <a:t>At present all Pure Objects are written using Python because it has a very mature community with an abundance of libraries that integrate with many other tools. We hope that in an open source world using a mature base language would reduce the contribution entry level. We designed the application so it would easily integrate with objects written in different languages. That way if we identify a more suitable language in the future it would be relatively easy to adopt it gradually.</a:t>
            </a:r>
          </a:p>
        </p:txBody>
      </p:sp>
      <p:sp>
        <p:nvSpPr>
          <p:cNvPr id="4" name="Slide Number Placeholder 3"/>
          <p:cNvSpPr>
            <a:spLocks noGrp="1"/>
          </p:cNvSpPr>
          <p:nvPr>
            <p:ph type="sldNum" sz="quarter" idx="10"/>
          </p:nvPr>
        </p:nvSpPr>
        <p:spPr/>
        <p:txBody>
          <a:bodyPr/>
          <a:lstStyle/>
          <a:p>
            <a:fld id="{19ECD70D-6AEC-F543-BF85-8073DEE02358}" type="slidenum">
              <a:rPr lang="en-US" smtClean="0"/>
              <a:t>12</a:t>
            </a:fld>
            <a:endParaRPr lang="en-US"/>
          </a:p>
        </p:txBody>
      </p:sp>
    </p:spTree>
    <p:extLst>
      <p:ext uri="{BB962C8B-B14F-4D97-AF65-F5344CB8AC3E}">
        <p14:creationId xmlns:p14="http://schemas.microsoft.com/office/powerpoint/2010/main" val="25167794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Command Line Interface developed in Python for building platforms based on Pure Objects.</a:t>
            </a:r>
          </a:p>
          <a:p>
            <a:endParaRPr lang="en-US" dirty="0"/>
          </a:p>
          <a:p>
            <a:r>
              <a:rPr lang="en-US" dirty="0"/>
              <a:t>The CLI is the primary form of interaction with the tool; potentially it could be used for the same purposes as the web app, but it can be quite intimidating at first for users not accustomed to using a terminal. To define a new platform the users must create a configuration file with the necessary information to pull and run the desired Pure Objects; this will be discussed in more detail later on. Given a valid configuration file, the CLI  connects to the Hub and fetches the required metadata for finding and cloning the code from GitHub. After pulling the source code onto the local machine, the CLI executes each module and child components in order as defined by the config file (see Figure 4).</a:t>
            </a:r>
          </a:p>
          <a:p>
            <a:endParaRPr lang="en-US" dirty="0"/>
          </a:p>
        </p:txBody>
      </p:sp>
      <p:sp>
        <p:nvSpPr>
          <p:cNvPr id="4" name="Slide Number Placeholder 3"/>
          <p:cNvSpPr>
            <a:spLocks noGrp="1"/>
          </p:cNvSpPr>
          <p:nvPr>
            <p:ph type="sldNum" sz="quarter" idx="10"/>
          </p:nvPr>
        </p:nvSpPr>
        <p:spPr/>
        <p:txBody>
          <a:bodyPr/>
          <a:lstStyle/>
          <a:p>
            <a:fld id="{19ECD70D-6AEC-F543-BF85-8073DEE02358}" type="slidenum">
              <a:rPr lang="en-US" smtClean="0"/>
              <a:t>14</a:t>
            </a:fld>
            <a:endParaRPr lang="en-US"/>
          </a:p>
        </p:txBody>
      </p:sp>
    </p:spTree>
    <p:extLst>
      <p:ext uri="{BB962C8B-B14F-4D97-AF65-F5344CB8AC3E}">
        <p14:creationId xmlns:p14="http://schemas.microsoft.com/office/powerpoint/2010/main" val="27544328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ECD70D-6AEC-F543-BF85-8073DEE02358}" type="slidenum">
              <a:rPr lang="en-US" smtClean="0"/>
              <a:t>15</a:t>
            </a:fld>
            <a:endParaRPr lang="en-US"/>
          </a:p>
        </p:txBody>
      </p:sp>
    </p:spTree>
    <p:extLst>
      <p:ext uri="{BB962C8B-B14F-4D97-AF65-F5344CB8AC3E}">
        <p14:creationId xmlns:p14="http://schemas.microsoft.com/office/powerpoint/2010/main" val="3896487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ECD70D-6AEC-F543-BF85-8073DEE02358}" type="slidenum">
              <a:rPr lang="en-US" smtClean="0"/>
              <a:t>16</a:t>
            </a:fld>
            <a:endParaRPr lang="en-US"/>
          </a:p>
        </p:txBody>
      </p:sp>
    </p:spTree>
    <p:extLst>
      <p:ext uri="{BB962C8B-B14F-4D97-AF65-F5344CB8AC3E}">
        <p14:creationId xmlns:p14="http://schemas.microsoft.com/office/powerpoint/2010/main" val="28100196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Possible benefits of a hybrid solution:</a:t>
            </a:r>
          </a:p>
          <a:p>
            <a:r>
              <a:rPr lang="en-US" dirty="0"/>
              <a:t>	No lock-in</a:t>
            </a:r>
          </a:p>
          <a:p>
            <a:r>
              <a:rPr lang="en-US" dirty="0"/>
              <a:t>	Cost effectiveness using stop instances</a:t>
            </a:r>
          </a:p>
        </p:txBody>
      </p:sp>
      <p:sp>
        <p:nvSpPr>
          <p:cNvPr id="4" name="Slide Number Placeholder 3"/>
          <p:cNvSpPr>
            <a:spLocks noGrp="1"/>
          </p:cNvSpPr>
          <p:nvPr>
            <p:ph type="sldNum" sz="quarter" idx="10"/>
          </p:nvPr>
        </p:nvSpPr>
        <p:spPr/>
        <p:txBody>
          <a:bodyPr/>
          <a:lstStyle/>
          <a:p>
            <a:fld id="{19ECD70D-6AEC-F543-BF85-8073DEE02358}" type="slidenum">
              <a:rPr lang="en-US" smtClean="0"/>
              <a:t>17</a:t>
            </a:fld>
            <a:endParaRPr lang="en-US"/>
          </a:p>
        </p:txBody>
      </p:sp>
    </p:spTree>
    <p:extLst>
      <p:ext uri="{BB962C8B-B14F-4D97-AF65-F5344CB8AC3E}">
        <p14:creationId xmlns:p14="http://schemas.microsoft.com/office/powerpoint/2010/main" val="431565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blog.docker.com</a:t>
            </a:r>
            <a:r>
              <a:rPr lang="en-US" dirty="0"/>
              <a:t>/2015/11/scale-testing-docker-swarm-30000-containers/</a:t>
            </a:r>
          </a:p>
        </p:txBody>
      </p:sp>
      <p:sp>
        <p:nvSpPr>
          <p:cNvPr id="4" name="Slide Number Placeholder 3"/>
          <p:cNvSpPr>
            <a:spLocks noGrp="1"/>
          </p:cNvSpPr>
          <p:nvPr>
            <p:ph type="sldNum" sz="quarter" idx="10"/>
          </p:nvPr>
        </p:nvSpPr>
        <p:spPr/>
        <p:txBody>
          <a:bodyPr/>
          <a:lstStyle/>
          <a:p>
            <a:fld id="{19ECD70D-6AEC-F543-BF85-8073DEE02358}" type="slidenum">
              <a:rPr lang="en-US" smtClean="0"/>
              <a:t>18</a:t>
            </a:fld>
            <a:endParaRPr lang="en-US"/>
          </a:p>
        </p:txBody>
      </p:sp>
    </p:spTree>
    <p:extLst>
      <p:ext uri="{BB962C8B-B14F-4D97-AF65-F5344CB8AC3E}">
        <p14:creationId xmlns:p14="http://schemas.microsoft.com/office/powerpoint/2010/main" val="12715460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ECD70D-6AEC-F543-BF85-8073DEE02358}" type="slidenum">
              <a:rPr lang="en-US" smtClean="0"/>
              <a:t>24</a:t>
            </a:fld>
            <a:endParaRPr lang="en-US"/>
          </a:p>
        </p:txBody>
      </p:sp>
    </p:spTree>
    <p:extLst>
      <p:ext uri="{BB962C8B-B14F-4D97-AF65-F5344CB8AC3E}">
        <p14:creationId xmlns:p14="http://schemas.microsoft.com/office/powerpoint/2010/main" val="33591007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ECD70D-6AEC-F543-BF85-8073DEE02358}" type="slidenum">
              <a:rPr lang="en-US" smtClean="0"/>
              <a:t>27</a:t>
            </a:fld>
            <a:endParaRPr lang="en-US"/>
          </a:p>
        </p:txBody>
      </p:sp>
    </p:spTree>
    <p:extLst>
      <p:ext uri="{BB962C8B-B14F-4D97-AF65-F5344CB8AC3E}">
        <p14:creationId xmlns:p14="http://schemas.microsoft.com/office/powerpoint/2010/main" val="1556063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success of software development companies is often directly linked to their ability to deliver software fast and reliably. </a:t>
            </a:r>
          </a:p>
          <a:p>
            <a:endParaRPr lang="en-US" dirty="0"/>
          </a:p>
          <a:p>
            <a:pPr marL="228600" indent="-228600">
              <a:buFont typeface="+mj-lt"/>
              <a:buAutoNum type="arabicPeriod"/>
            </a:pPr>
            <a:r>
              <a:rPr lang="en-US" dirty="0"/>
              <a:t>Software release periods have been reduced from one or two times per year to as short as hourly intervals, placing IT businesses under more pressure than ever before [1]. </a:t>
            </a:r>
          </a:p>
          <a:p>
            <a:pPr marL="228600" indent="-228600">
              <a:buFont typeface="+mj-lt"/>
              <a:buAutoNum type="arabicPeriod"/>
            </a:pPr>
            <a:r>
              <a:rPr lang="en-US" dirty="0"/>
              <a:t>One of the solutions found to accomplish rapid delivery of software is the use of open source software for implementing complex delivery pipelines (sort of internal PaaS platforms). </a:t>
            </a:r>
          </a:p>
          <a:p>
            <a:pPr marL="228600" indent="-228600">
              <a:buFont typeface="+mj-lt"/>
              <a:buAutoNum type="arabicPeriod"/>
            </a:pPr>
            <a:r>
              <a:rPr lang="en-US" dirty="0"/>
              <a:t>At the </a:t>
            </a:r>
            <a:r>
              <a:rPr lang="en-US" dirty="0" err="1"/>
              <a:t>centre</a:t>
            </a:r>
            <a:r>
              <a:rPr lang="en-US" dirty="0"/>
              <a:t> of the open source tools used are Linux containers, more specifically Docker. Docker is one of the world leaders in the delivery of container technologies [2].</a:t>
            </a:r>
          </a:p>
        </p:txBody>
      </p:sp>
      <p:sp>
        <p:nvSpPr>
          <p:cNvPr id="4" name="Slide Number Placeholder 3"/>
          <p:cNvSpPr>
            <a:spLocks noGrp="1"/>
          </p:cNvSpPr>
          <p:nvPr>
            <p:ph type="sldNum" sz="quarter" idx="10"/>
          </p:nvPr>
        </p:nvSpPr>
        <p:spPr/>
        <p:txBody>
          <a:bodyPr/>
          <a:lstStyle/>
          <a:p>
            <a:fld id="{19ECD70D-6AEC-F543-BF85-8073DEE02358}" type="slidenum">
              <a:rPr lang="en-US" smtClean="0"/>
              <a:t>2</a:t>
            </a:fld>
            <a:endParaRPr lang="en-US"/>
          </a:p>
        </p:txBody>
      </p:sp>
    </p:spTree>
    <p:extLst>
      <p:ext uri="{BB962C8B-B14F-4D97-AF65-F5344CB8AC3E}">
        <p14:creationId xmlns:p14="http://schemas.microsoft.com/office/powerpoint/2010/main" val="37616717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kern="1200" dirty="0">
                <a:solidFill>
                  <a:schemeClr val="tx1"/>
                </a:solidFill>
                <a:effectLst/>
                <a:latin typeface="+mn-lt"/>
                <a:ea typeface="+mn-ea"/>
                <a:cs typeface="+mn-cs"/>
              </a:rPr>
              <a:t>The </a:t>
            </a:r>
            <a:r>
              <a:rPr lang="en-IE" sz="1200" b="0" i="0" kern="1200" dirty="0" err="1">
                <a:solidFill>
                  <a:schemeClr val="tx1"/>
                </a:solidFill>
                <a:effectLst/>
                <a:latin typeface="+mn-lt"/>
                <a:ea typeface="+mn-ea"/>
                <a:cs typeface="+mn-cs"/>
              </a:rPr>
              <a:t>futex</a:t>
            </a:r>
            <a:r>
              <a:rPr lang="en-IE" sz="1200" b="0" i="0" kern="1200" dirty="0">
                <a:solidFill>
                  <a:schemeClr val="tx1"/>
                </a:solidFill>
                <a:effectLst/>
                <a:latin typeface="+mn-lt"/>
                <a:ea typeface="+mn-ea"/>
                <a:cs typeface="+mn-cs"/>
              </a:rPr>
              <a:t> system call is generally used by threading implementations to implement high-level locking primitives such as mutexes and semaphores [31]. </a:t>
            </a:r>
          </a:p>
          <a:p>
            <a:endParaRPr lang="en-IE" sz="1200" b="0" i="0" kern="1200" dirty="0">
              <a:solidFill>
                <a:schemeClr val="tx1"/>
              </a:solidFill>
              <a:effectLst/>
              <a:latin typeface="+mn-lt"/>
              <a:ea typeface="+mn-ea"/>
              <a:cs typeface="+mn-cs"/>
            </a:endParaRPr>
          </a:p>
          <a:p>
            <a:r>
              <a:rPr lang="en-IE" sz="1200" b="0" i="0" kern="1200" dirty="0">
                <a:solidFill>
                  <a:schemeClr val="tx1"/>
                </a:solidFill>
                <a:effectLst/>
                <a:latin typeface="+mn-lt"/>
                <a:ea typeface="+mn-ea"/>
                <a:cs typeface="+mn-cs"/>
              </a:rPr>
              <a:t>The </a:t>
            </a:r>
            <a:r>
              <a:rPr lang="en-IE" sz="1200" b="0" i="0" kern="1200" dirty="0" err="1">
                <a:solidFill>
                  <a:schemeClr val="tx1"/>
                </a:solidFill>
                <a:effectLst/>
                <a:latin typeface="+mn-lt"/>
                <a:ea typeface="+mn-ea"/>
                <a:cs typeface="+mn-cs"/>
              </a:rPr>
              <a:t>epoll_pwait</a:t>
            </a:r>
            <a:r>
              <a:rPr lang="en-IE" sz="1200" b="0" i="0" kern="1200" dirty="0">
                <a:solidFill>
                  <a:schemeClr val="tx1"/>
                </a:solidFill>
                <a:effectLst/>
                <a:latin typeface="+mn-lt"/>
                <a:ea typeface="+mn-ea"/>
                <a:cs typeface="+mn-cs"/>
              </a:rPr>
              <a:t> system call is similar to </a:t>
            </a:r>
            <a:r>
              <a:rPr lang="en-IE" sz="1200" b="0" i="0" kern="1200" dirty="0" err="1">
                <a:solidFill>
                  <a:schemeClr val="tx1"/>
                </a:solidFill>
                <a:effectLst/>
                <a:latin typeface="+mn-lt"/>
                <a:ea typeface="+mn-ea"/>
                <a:cs typeface="+mn-cs"/>
              </a:rPr>
              <a:t>epoll_wait</a:t>
            </a:r>
            <a:r>
              <a:rPr lang="en-IE" sz="1200" b="0" i="0" kern="1200" dirty="0">
                <a:solidFill>
                  <a:schemeClr val="tx1"/>
                </a:solidFill>
                <a:effectLst/>
                <a:latin typeface="+mn-lt"/>
                <a:ea typeface="+mn-ea"/>
                <a:cs typeface="+mn-cs"/>
              </a:rPr>
              <a:t> but with the addition of a </a:t>
            </a:r>
            <a:r>
              <a:rPr lang="en-IE" sz="1200" b="0" i="0" kern="1200" dirty="0" err="1">
                <a:solidFill>
                  <a:schemeClr val="tx1"/>
                </a:solidFill>
                <a:effectLst/>
                <a:latin typeface="+mn-lt"/>
                <a:ea typeface="+mn-ea"/>
                <a:cs typeface="+mn-cs"/>
              </a:rPr>
              <a:t>sigmask</a:t>
            </a:r>
            <a:r>
              <a:rPr lang="en-IE" sz="1200" b="0" i="0" kern="1200" dirty="0">
                <a:solidFill>
                  <a:schemeClr val="tx1"/>
                </a:solidFill>
                <a:effectLst/>
                <a:latin typeface="+mn-lt"/>
                <a:ea typeface="+mn-ea"/>
                <a:cs typeface="+mn-cs"/>
              </a:rPr>
              <a:t> argument</a:t>
            </a:r>
          </a:p>
          <a:p>
            <a:r>
              <a:rPr lang="en-IE" sz="1200" b="0" i="0" kern="1200" dirty="0">
                <a:solidFill>
                  <a:schemeClr val="tx1"/>
                </a:solidFill>
                <a:effectLst/>
                <a:latin typeface="+mn-lt"/>
                <a:ea typeface="+mn-ea"/>
                <a:cs typeface="+mn-cs"/>
              </a:rPr>
              <a:t>(a pointer to a signal mask); it is used by applications to wait</a:t>
            </a:r>
          </a:p>
          <a:p>
            <a:r>
              <a:rPr lang="en-IE" sz="1200" b="0" i="0" kern="1200" dirty="0">
                <a:solidFill>
                  <a:schemeClr val="tx1"/>
                </a:solidFill>
                <a:effectLst/>
                <a:latin typeface="+mn-lt"/>
                <a:ea typeface="+mn-ea"/>
                <a:cs typeface="+mn-cs"/>
              </a:rPr>
              <a:t>until a file descriptor is ready or for a particular signal to be</a:t>
            </a:r>
          </a:p>
          <a:p>
            <a:r>
              <a:rPr lang="en-IE" sz="1200" b="0" i="0" kern="1200" dirty="0">
                <a:solidFill>
                  <a:schemeClr val="tx1"/>
                </a:solidFill>
                <a:effectLst/>
                <a:latin typeface="+mn-lt"/>
                <a:ea typeface="+mn-ea"/>
                <a:cs typeface="+mn-cs"/>
              </a:rPr>
              <a:t>caught [32]</a:t>
            </a:r>
          </a:p>
          <a:p>
            <a:endParaRPr lang="en-US" dirty="0"/>
          </a:p>
        </p:txBody>
      </p:sp>
      <p:sp>
        <p:nvSpPr>
          <p:cNvPr id="4" name="Slide Number Placeholder 3"/>
          <p:cNvSpPr>
            <a:spLocks noGrp="1"/>
          </p:cNvSpPr>
          <p:nvPr>
            <p:ph type="sldNum" sz="quarter" idx="5"/>
          </p:nvPr>
        </p:nvSpPr>
        <p:spPr/>
        <p:txBody>
          <a:bodyPr/>
          <a:lstStyle/>
          <a:p>
            <a:fld id="{19ECD70D-6AEC-F543-BF85-8073DEE02358}" type="slidenum">
              <a:rPr lang="en-US" smtClean="0"/>
              <a:t>31</a:t>
            </a:fld>
            <a:endParaRPr lang="en-US"/>
          </a:p>
        </p:txBody>
      </p:sp>
    </p:spTree>
    <p:extLst>
      <p:ext uri="{BB962C8B-B14F-4D97-AF65-F5344CB8AC3E}">
        <p14:creationId xmlns:p14="http://schemas.microsoft.com/office/powerpoint/2010/main" val="3204402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sz="1200" b="0" i="0" kern="1200" dirty="0">
                <a:solidFill>
                  <a:schemeClr val="tx1"/>
                </a:solidFill>
                <a:effectLst/>
                <a:latin typeface="+mn-lt"/>
                <a:ea typeface="+mn-ea"/>
                <a:cs typeface="+mn-cs"/>
              </a:rPr>
              <a:t>The </a:t>
            </a:r>
            <a:r>
              <a:rPr lang="en-IE" sz="1200" b="0" i="0" kern="1200" dirty="0" err="1">
                <a:solidFill>
                  <a:schemeClr val="tx1"/>
                </a:solidFill>
                <a:effectLst/>
                <a:latin typeface="+mn-lt"/>
                <a:ea typeface="+mn-ea"/>
                <a:cs typeface="+mn-cs"/>
              </a:rPr>
              <a:t>futex</a:t>
            </a:r>
            <a:r>
              <a:rPr lang="en-IE" sz="1200" b="0" i="0" kern="1200" dirty="0">
                <a:solidFill>
                  <a:schemeClr val="tx1"/>
                </a:solidFill>
                <a:effectLst/>
                <a:latin typeface="+mn-lt"/>
                <a:ea typeface="+mn-ea"/>
                <a:cs typeface="+mn-cs"/>
              </a:rPr>
              <a:t> system call is generally used by threading implementations to implement high-level locking primitives such as mutexes and semaphores [31]. </a:t>
            </a:r>
          </a:p>
          <a:p>
            <a:endParaRPr lang="en-IE" sz="1200" b="0" i="0" kern="1200" dirty="0">
              <a:solidFill>
                <a:schemeClr val="tx1"/>
              </a:solidFill>
              <a:effectLst/>
              <a:latin typeface="+mn-lt"/>
              <a:ea typeface="+mn-ea"/>
              <a:cs typeface="+mn-cs"/>
            </a:endParaRPr>
          </a:p>
          <a:p>
            <a:r>
              <a:rPr lang="en-IE" sz="1200" b="0" i="0" kern="1200" dirty="0">
                <a:solidFill>
                  <a:schemeClr val="tx1"/>
                </a:solidFill>
                <a:effectLst/>
                <a:latin typeface="+mn-lt"/>
                <a:ea typeface="+mn-ea"/>
                <a:cs typeface="+mn-cs"/>
              </a:rPr>
              <a:t>The </a:t>
            </a:r>
            <a:r>
              <a:rPr lang="en-IE" sz="1200" b="0" i="0" kern="1200" dirty="0" err="1">
                <a:solidFill>
                  <a:schemeClr val="tx1"/>
                </a:solidFill>
                <a:effectLst/>
                <a:latin typeface="+mn-lt"/>
                <a:ea typeface="+mn-ea"/>
                <a:cs typeface="+mn-cs"/>
              </a:rPr>
              <a:t>epoll_pwait</a:t>
            </a:r>
            <a:r>
              <a:rPr lang="en-IE" sz="1200" b="0" i="0" kern="1200" dirty="0">
                <a:solidFill>
                  <a:schemeClr val="tx1"/>
                </a:solidFill>
                <a:effectLst/>
                <a:latin typeface="+mn-lt"/>
                <a:ea typeface="+mn-ea"/>
                <a:cs typeface="+mn-cs"/>
              </a:rPr>
              <a:t> system call is similar to </a:t>
            </a:r>
            <a:r>
              <a:rPr lang="en-IE" sz="1200" b="0" i="0" kern="1200" dirty="0" err="1">
                <a:solidFill>
                  <a:schemeClr val="tx1"/>
                </a:solidFill>
                <a:effectLst/>
                <a:latin typeface="+mn-lt"/>
                <a:ea typeface="+mn-ea"/>
                <a:cs typeface="+mn-cs"/>
              </a:rPr>
              <a:t>epoll_wait</a:t>
            </a:r>
            <a:r>
              <a:rPr lang="en-IE" sz="1200" b="0" i="0" kern="1200" dirty="0">
                <a:solidFill>
                  <a:schemeClr val="tx1"/>
                </a:solidFill>
                <a:effectLst/>
                <a:latin typeface="+mn-lt"/>
                <a:ea typeface="+mn-ea"/>
                <a:cs typeface="+mn-cs"/>
              </a:rPr>
              <a:t> but with the addition of a </a:t>
            </a:r>
            <a:r>
              <a:rPr lang="en-IE" sz="1200" b="0" i="0" kern="1200" dirty="0" err="1">
                <a:solidFill>
                  <a:schemeClr val="tx1"/>
                </a:solidFill>
                <a:effectLst/>
                <a:latin typeface="+mn-lt"/>
                <a:ea typeface="+mn-ea"/>
                <a:cs typeface="+mn-cs"/>
              </a:rPr>
              <a:t>sigmask</a:t>
            </a:r>
            <a:r>
              <a:rPr lang="en-IE" sz="1200" b="0" i="0" kern="1200" dirty="0">
                <a:solidFill>
                  <a:schemeClr val="tx1"/>
                </a:solidFill>
                <a:effectLst/>
                <a:latin typeface="+mn-lt"/>
                <a:ea typeface="+mn-ea"/>
                <a:cs typeface="+mn-cs"/>
              </a:rPr>
              <a:t> argument</a:t>
            </a:r>
          </a:p>
          <a:p>
            <a:r>
              <a:rPr lang="en-IE" sz="1200" b="0" i="0" kern="1200" dirty="0">
                <a:solidFill>
                  <a:schemeClr val="tx1"/>
                </a:solidFill>
                <a:effectLst/>
                <a:latin typeface="+mn-lt"/>
                <a:ea typeface="+mn-ea"/>
                <a:cs typeface="+mn-cs"/>
              </a:rPr>
              <a:t>(a pointer to a signal mask); it is used by applications to wait</a:t>
            </a:r>
          </a:p>
          <a:p>
            <a:r>
              <a:rPr lang="en-IE" sz="1200" b="0" i="0" kern="1200" dirty="0">
                <a:solidFill>
                  <a:schemeClr val="tx1"/>
                </a:solidFill>
                <a:effectLst/>
                <a:latin typeface="+mn-lt"/>
                <a:ea typeface="+mn-ea"/>
                <a:cs typeface="+mn-cs"/>
              </a:rPr>
              <a:t>until a file descriptor is ready or for a particular signal to be</a:t>
            </a:r>
          </a:p>
          <a:p>
            <a:r>
              <a:rPr lang="en-IE" sz="1200" b="0" i="0" kern="1200" dirty="0">
                <a:solidFill>
                  <a:schemeClr val="tx1"/>
                </a:solidFill>
                <a:effectLst/>
                <a:latin typeface="+mn-lt"/>
                <a:ea typeface="+mn-ea"/>
                <a:cs typeface="+mn-cs"/>
              </a:rPr>
              <a:t>caught [32]</a:t>
            </a:r>
          </a:p>
          <a:p>
            <a:endParaRPr lang="en-US" dirty="0"/>
          </a:p>
        </p:txBody>
      </p:sp>
      <p:sp>
        <p:nvSpPr>
          <p:cNvPr id="4" name="Slide Number Placeholder 3"/>
          <p:cNvSpPr>
            <a:spLocks noGrp="1"/>
          </p:cNvSpPr>
          <p:nvPr>
            <p:ph type="sldNum" sz="quarter" idx="5"/>
          </p:nvPr>
        </p:nvSpPr>
        <p:spPr/>
        <p:txBody>
          <a:bodyPr/>
          <a:lstStyle/>
          <a:p>
            <a:fld id="{19ECD70D-6AEC-F543-BF85-8073DEE02358}" type="slidenum">
              <a:rPr lang="en-US" smtClean="0"/>
              <a:t>32</a:t>
            </a:fld>
            <a:endParaRPr lang="en-US"/>
          </a:p>
        </p:txBody>
      </p:sp>
    </p:spTree>
    <p:extLst>
      <p:ext uri="{BB962C8B-B14F-4D97-AF65-F5344CB8AC3E}">
        <p14:creationId xmlns:p14="http://schemas.microsoft.com/office/powerpoint/2010/main" val="24289705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ECD70D-6AEC-F543-BF85-8073DEE02358}" type="slidenum">
              <a:rPr lang="en-US" smtClean="0"/>
              <a:t>34</a:t>
            </a:fld>
            <a:endParaRPr lang="en-US"/>
          </a:p>
        </p:txBody>
      </p:sp>
    </p:spTree>
    <p:extLst>
      <p:ext uri="{BB962C8B-B14F-4D97-AF65-F5344CB8AC3E}">
        <p14:creationId xmlns:p14="http://schemas.microsoft.com/office/powerpoint/2010/main" val="7604551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ECD70D-6AEC-F543-BF85-8073DEE02358}" type="slidenum">
              <a:rPr lang="en-US" smtClean="0"/>
              <a:t>35</a:t>
            </a:fld>
            <a:endParaRPr lang="en-US"/>
          </a:p>
        </p:txBody>
      </p:sp>
    </p:spTree>
    <p:extLst>
      <p:ext uri="{BB962C8B-B14F-4D97-AF65-F5344CB8AC3E}">
        <p14:creationId xmlns:p14="http://schemas.microsoft.com/office/powerpoint/2010/main" val="484957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success of software development companies is often directly linked to their ability to deliver software fast and reliably. </a:t>
            </a:r>
          </a:p>
          <a:p>
            <a:endParaRPr lang="en-US" dirty="0"/>
          </a:p>
          <a:p>
            <a:pPr marL="228600" indent="-228600">
              <a:buFont typeface="+mj-lt"/>
              <a:buAutoNum type="arabicPeriod"/>
            </a:pPr>
            <a:r>
              <a:rPr lang="en-US" dirty="0"/>
              <a:t>Software release periods have been reduced from one or two times per year to as short as hourly intervals, placing IT businesses under more pressure than ever before [1]. </a:t>
            </a:r>
          </a:p>
          <a:p>
            <a:pPr marL="228600" indent="-228600">
              <a:buFont typeface="+mj-lt"/>
              <a:buAutoNum type="arabicPeriod"/>
            </a:pPr>
            <a:r>
              <a:rPr lang="en-US" dirty="0"/>
              <a:t>One of the solutions found to accomplish rapid delivery of software is the use of open source software for implementing complex delivery pipelines (sort of internal PaaS platforms). </a:t>
            </a:r>
          </a:p>
          <a:p>
            <a:pPr marL="228600" indent="-228600">
              <a:buFont typeface="+mj-lt"/>
              <a:buAutoNum type="arabicPeriod"/>
            </a:pPr>
            <a:r>
              <a:rPr lang="en-US" dirty="0"/>
              <a:t>At the </a:t>
            </a:r>
            <a:r>
              <a:rPr lang="en-US" dirty="0" err="1"/>
              <a:t>centre</a:t>
            </a:r>
            <a:r>
              <a:rPr lang="en-US" dirty="0"/>
              <a:t> of the open source tools used are Linux containers, more specifically Docker. Docker is one of the world leaders in the delivery of container technologies [2].</a:t>
            </a:r>
          </a:p>
        </p:txBody>
      </p:sp>
      <p:sp>
        <p:nvSpPr>
          <p:cNvPr id="4" name="Slide Number Placeholder 3"/>
          <p:cNvSpPr>
            <a:spLocks noGrp="1"/>
          </p:cNvSpPr>
          <p:nvPr>
            <p:ph type="sldNum" sz="quarter" idx="10"/>
          </p:nvPr>
        </p:nvSpPr>
        <p:spPr/>
        <p:txBody>
          <a:bodyPr/>
          <a:lstStyle/>
          <a:p>
            <a:fld id="{19ECD70D-6AEC-F543-BF85-8073DEE02358}" type="slidenum">
              <a:rPr lang="en-US" smtClean="0"/>
              <a:t>3</a:t>
            </a:fld>
            <a:endParaRPr lang="en-US"/>
          </a:p>
        </p:txBody>
      </p:sp>
    </p:spTree>
    <p:extLst>
      <p:ext uri="{BB962C8B-B14F-4D97-AF65-F5344CB8AC3E}">
        <p14:creationId xmlns:p14="http://schemas.microsoft.com/office/powerpoint/2010/main" val="28818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We will looks at the key components for what we consider a production ready PaaS.</a:t>
            </a:r>
          </a:p>
          <a:p>
            <a:pPr marL="228600" indent="-228600">
              <a:buFont typeface="+mj-lt"/>
              <a:buAutoNum type="arabicPeriod"/>
            </a:pPr>
            <a:endParaRPr lang="en-US" dirty="0"/>
          </a:p>
          <a:p>
            <a:pPr marL="228600" indent="-228600">
              <a:buFont typeface="+mj-lt"/>
              <a:buAutoNum type="arabicPeriod"/>
            </a:pPr>
            <a:r>
              <a:rPr lang="en-US" dirty="0"/>
              <a:t>We performed a series of experiments to evaluate the platforms built using the tool</a:t>
            </a:r>
          </a:p>
          <a:p>
            <a:pPr marL="228600" indent="-228600">
              <a:buFont typeface="+mj-lt"/>
              <a:buAutoNum type="arabicPeriod"/>
            </a:pPr>
            <a:endParaRPr lang="en-US" dirty="0"/>
          </a:p>
          <a:p>
            <a:pPr marL="228600" indent="-228600">
              <a:buFont typeface="+mj-lt"/>
              <a:buAutoNum type="arabicPeriod"/>
            </a:pPr>
            <a:r>
              <a:rPr lang="en-US" dirty="0"/>
              <a:t>We looked into the reasons why many companies are struggling to adopt the processes and tools used by companies </a:t>
            </a:r>
            <a:r>
              <a:rPr lang="en-US" dirty="0" err="1"/>
              <a:t>succefully</a:t>
            </a:r>
            <a:r>
              <a:rPr lang="en-US" dirty="0"/>
              <a:t> using containers in production.</a:t>
            </a:r>
          </a:p>
          <a:p>
            <a:pPr marL="228600" indent="-228600">
              <a:buFont typeface="+mj-lt"/>
              <a:buAutoNum type="arabicPeriod"/>
            </a:pPr>
            <a:endParaRPr lang="en-US" dirty="0"/>
          </a:p>
          <a:p>
            <a:pPr marL="228600" indent="-228600">
              <a:buFont typeface="+mj-lt"/>
              <a:buAutoNum type="arabicPeriod"/>
            </a:pPr>
            <a:r>
              <a:rPr lang="en-US" dirty="0"/>
              <a:t>We propose a new solution to help mitigate against these issues.</a:t>
            </a:r>
          </a:p>
        </p:txBody>
      </p:sp>
      <p:sp>
        <p:nvSpPr>
          <p:cNvPr id="4" name="Slide Number Placeholder 3"/>
          <p:cNvSpPr>
            <a:spLocks noGrp="1"/>
          </p:cNvSpPr>
          <p:nvPr>
            <p:ph type="sldNum" sz="quarter" idx="10"/>
          </p:nvPr>
        </p:nvSpPr>
        <p:spPr/>
        <p:txBody>
          <a:bodyPr/>
          <a:lstStyle/>
          <a:p>
            <a:fld id="{19ECD70D-6AEC-F543-BF85-8073DEE02358}" type="slidenum">
              <a:rPr lang="en-US" smtClean="0"/>
              <a:t>4</a:t>
            </a:fld>
            <a:endParaRPr lang="en-US"/>
          </a:p>
        </p:txBody>
      </p:sp>
    </p:spTree>
    <p:extLst>
      <p:ext uri="{BB962C8B-B14F-4D97-AF65-F5344CB8AC3E}">
        <p14:creationId xmlns:p14="http://schemas.microsoft.com/office/powerpoint/2010/main" val="3912669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our research, we identified six key areas that must be taken into account when developing a container platform</a:t>
            </a:r>
          </a:p>
          <a:p>
            <a:endParaRPr lang="en-US" dirty="0"/>
          </a:p>
          <a:p>
            <a:r>
              <a:rPr lang="en-US" dirty="0"/>
              <a:t>Infrastructure: One must first decide on the type of cloud for the underlying infrastructure. The available options are as follows [13]:</a:t>
            </a:r>
          </a:p>
          <a:p>
            <a:pPr lvl="1"/>
            <a:r>
              <a:rPr lang="en-US" dirty="0"/>
              <a:t>Public cloud: Implemented using a public IaaS such as AWS (Amazon Web Services).</a:t>
            </a:r>
          </a:p>
          <a:p>
            <a:pPr lvl="1"/>
            <a:r>
              <a:rPr lang="en-US" dirty="0"/>
              <a:t>Private cloud: Implement using internal data </a:t>
            </a:r>
            <a:r>
              <a:rPr lang="en-US" dirty="0" err="1"/>
              <a:t>centres</a:t>
            </a:r>
            <a:r>
              <a:rPr lang="en-US" dirty="0"/>
              <a:t>.</a:t>
            </a:r>
          </a:p>
          <a:p>
            <a:pPr lvl="1"/>
            <a:r>
              <a:rPr lang="en-US" dirty="0"/>
              <a:t>Hybrid cloud: Mix of public and private.</a:t>
            </a:r>
          </a:p>
          <a:p>
            <a:endParaRPr lang="en-US" dirty="0"/>
          </a:p>
          <a:p>
            <a:r>
              <a:rPr lang="en-US" dirty="0"/>
              <a:t>Keep in mind that the configuration and services provided vary across solutions making it harder to change approach in the future. Companies may use any of the existing solutions, given that an application does not require the services of a particular IaaS provider and there aren't any other business requirements that limit the possible choices.</a:t>
            </a:r>
          </a:p>
          <a:p>
            <a:endParaRPr lang="en-US" dirty="0"/>
          </a:p>
          <a:p>
            <a:r>
              <a:rPr lang="en-US" dirty="0"/>
              <a:t>To implement one of these approaches, one can use infrastructure as code (IAC)  tools like Terraform or CloudFormation in addition to configuration management tools such as Chef.</a:t>
            </a:r>
          </a:p>
          <a:p>
            <a:endParaRPr lang="en-US" dirty="0"/>
          </a:p>
          <a:p>
            <a:r>
              <a:rPr lang="en-US" dirty="0"/>
              <a:t>These give users the ability to manage all aspects of infrastructure setup through code achieving reproducible all the benefits that come with that </a:t>
            </a:r>
          </a:p>
          <a:p>
            <a:r>
              <a:rPr lang="en-US" dirty="0"/>
              <a:t>This significant shift in mindset follows through from the automation principles of DevOps. </a:t>
            </a:r>
          </a:p>
          <a:p>
            <a:endParaRPr lang="en-US" dirty="0"/>
          </a:p>
          <a:p>
            <a:endParaRPr lang="en-US" dirty="0"/>
          </a:p>
          <a:p>
            <a:r>
              <a:rPr lang="en-US" dirty="0"/>
              <a:t>Orchestration:</a:t>
            </a:r>
          </a:p>
          <a:p>
            <a:endParaRPr lang="en-US" dirty="0"/>
          </a:p>
          <a:p>
            <a:r>
              <a:rPr lang="en-US" dirty="0"/>
              <a:t>Networking:</a:t>
            </a:r>
          </a:p>
          <a:p>
            <a:endParaRPr lang="en-US" dirty="0"/>
          </a:p>
          <a:p>
            <a:r>
              <a:rPr lang="en-US" dirty="0"/>
              <a:t>Data Storage and Back-up:</a:t>
            </a:r>
          </a:p>
          <a:p>
            <a:endParaRPr lang="en-US" dirty="0"/>
          </a:p>
          <a:p>
            <a:r>
              <a:rPr lang="en-US" dirty="0"/>
              <a:t>CI and CD:</a:t>
            </a:r>
          </a:p>
          <a:p>
            <a:endParaRPr lang="en-US" dirty="0"/>
          </a:p>
          <a:p>
            <a:r>
              <a:rPr lang="en-US" dirty="0"/>
              <a:t>Central Logging:</a:t>
            </a:r>
          </a:p>
          <a:p>
            <a:endParaRPr lang="en-US" dirty="0"/>
          </a:p>
          <a:p>
            <a:r>
              <a:rPr lang="en-US" dirty="0"/>
              <a:t>Central Monitoring:</a:t>
            </a:r>
          </a:p>
          <a:p>
            <a:endParaRPr lang="en-US" dirty="0"/>
          </a:p>
          <a:p>
            <a:endParaRPr lang="en-US" dirty="0"/>
          </a:p>
        </p:txBody>
      </p:sp>
      <p:sp>
        <p:nvSpPr>
          <p:cNvPr id="4" name="Slide Number Placeholder 3"/>
          <p:cNvSpPr>
            <a:spLocks noGrp="1"/>
          </p:cNvSpPr>
          <p:nvPr>
            <p:ph type="sldNum" sz="quarter" idx="10"/>
          </p:nvPr>
        </p:nvSpPr>
        <p:spPr/>
        <p:txBody>
          <a:bodyPr/>
          <a:lstStyle/>
          <a:p>
            <a:fld id="{19ECD70D-6AEC-F543-BF85-8073DEE02358}" type="slidenum">
              <a:rPr lang="en-US" smtClean="0"/>
              <a:t>5</a:t>
            </a:fld>
            <a:endParaRPr lang="en-US"/>
          </a:p>
        </p:txBody>
      </p:sp>
    </p:spTree>
    <p:extLst>
      <p:ext uri="{BB962C8B-B14F-4D97-AF65-F5344CB8AC3E}">
        <p14:creationId xmlns:p14="http://schemas.microsoft.com/office/powerpoint/2010/main" val="36042557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our research, we identified six key areas that must be taken into account when developing a container platform</a:t>
            </a:r>
          </a:p>
          <a:p>
            <a:endParaRPr lang="en-US" dirty="0"/>
          </a:p>
          <a:p>
            <a:r>
              <a:rPr lang="en-US" dirty="0"/>
              <a:t>Infrastructure: One must first decide on the type of cloud for the underlying infrastructure. The available options are as follows [13]:</a:t>
            </a:r>
          </a:p>
          <a:p>
            <a:pPr lvl="1"/>
            <a:r>
              <a:rPr lang="en-US" dirty="0"/>
              <a:t>Public cloud: Implemented using a public IaaS such as AWS (Amazon Web Services).</a:t>
            </a:r>
          </a:p>
          <a:p>
            <a:pPr lvl="1"/>
            <a:r>
              <a:rPr lang="en-US" dirty="0"/>
              <a:t>Private cloud: Implement using internal data </a:t>
            </a:r>
            <a:r>
              <a:rPr lang="en-US" dirty="0" err="1"/>
              <a:t>centres</a:t>
            </a:r>
            <a:r>
              <a:rPr lang="en-US" dirty="0"/>
              <a:t>.</a:t>
            </a:r>
          </a:p>
          <a:p>
            <a:pPr lvl="1"/>
            <a:r>
              <a:rPr lang="en-US" dirty="0"/>
              <a:t>Hybrid cloud: Mix of public and private.</a:t>
            </a:r>
          </a:p>
          <a:p>
            <a:endParaRPr lang="en-US" dirty="0"/>
          </a:p>
          <a:p>
            <a:r>
              <a:rPr lang="en-US" dirty="0"/>
              <a:t>Keep in mind that the configuration and services provided vary across solutions making it harder to change approach in the future. Companies may use any of the existing solutions, given that an application does not require the services of a particular IaaS provider and there aren't any other business requirements that limit the possible choices.</a:t>
            </a:r>
          </a:p>
          <a:p>
            <a:endParaRPr lang="en-US" dirty="0"/>
          </a:p>
          <a:p>
            <a:r>
              <a:rPr lang="en-US" dirty="0"/>
              <a:t>To implement one of these approaches, one can use infrastructure as code (IAC)  tools like Terraform or CloudFormation in addition to configuration management tools such as Chef.</a:t>
            </a:r>
          </a:p>
          <a:p>
            <a:endParaRPr lang="en-US" dirty="0"/>
          </a:p>
          <a:p>
            <a:r>
              <a:rPr lang="en-US" dirty="0"/>
              <a:t>These give users the ability to manage all aspects of infrastructure setup through code achieving reproducible all the benefits that come with that </a:t>
            </a:r>
          </a:p>
          <a:p>
            <a:r>
              <a:rPr lang="en-US" dirty="0"/>
              <a:t>This significant shift in mindset follows through from the automation principles of DevOps. </a:t>
            </a:r>
          </a:p>
          <a:p>
            <a:endParaRPr lang="en-US" dirty="0"/>
          </a:p>
          <a:p>
            <a:endParaRPr lang="en-US" dirty="0"/>
          </a:p>
          <a:p>
            <a:r>
              <a:rPr lang="en-US" dirty="0"/>
              <a:t>Orchestration:</a:t>
            </a:r>
          </a:p>
          <a:p>
            <a:endParaRPr lang="en-US" dirty="0"/>
          </a:p>
          <a:p>
            <a:r>
              <a:rPr lang="en-US" dirty="0"/>
              <a:t>Networking:</a:t>
            </a:r>
          </a:p>
          <a:p>
            <a:endParaRPr lang="en-US" dirty="0"/>
          </a:p>
          <a:p>
            <a:r>
              <a:rPr lang="en-US" dirty="0"/>
              <a:t>Data Storage and Back-up:</a:t>
            </a:r>
          </a:p>
          <a:p>
            <a:endParaRPr lang="en-US" dirty="0"/>
          </a:p>
          <a:p>
            <a:r>
              <a:rPr lang="en-US" dirty="0"/>
              <a:t>CI and CD:</a:t>
            </a:r>
          </a:p>
          <a:p>
            <a:endParaRPr lang="en-US" dirty="0"/>
          </a:p>
          <a:p>
            <a:r>
              <a:rPr lang="en-US" dirty="0"/>
              <a:t>Central Logging:</a:t>
            </a:r>
          </a:p>
          <a:p>
            <a:endParaRPr lang="en-US" dirty="0"/>
          </a:p>
          <a:p>
            <a:r>
              <a:rPr lang="en-US" dirty="0"/>
              <a:t>Central Monitoring:</a:t>
            </a:r>
          </a:p>
          <a:p>
            <a:endParaRPr lang="en-US" dirty="0"/>
          </a:p>
          <a:p>
            <a:endParaRPr lang="en-US" dirty="0"/>
          </a:p>
        </p:txBody>
      </p:sp>
      <p:sp>
        <p:nvSpPr>
          <p:cNvPr id="4" name="Slide Number Placeholder 3"/>
          <p:cNvSpPr>
            <a:spLocks noGrp="1"/>
          </p:cNvSpPr>
          <p:nvPr>
            <p:ph type="sldNum" sz="quarter" idx="10"/>
          </p:nvPr>
        </p:nvSpPr>
        <p:spPr/>
        <p:txBody>
          <a:bodyPr/>
          <a:lstStyle/>
          <a:p>
            <a:fld id="{19ECD70D-6AEC-F543-BF85-8073DEE02358}" type="slidenum">
              <a:rPr lang="en-US" smtClean="0"/>
              <a:t>6</a:t>
            </a:fld>
            <a:endParaRPr lang="en-US"/>
          </a:p>
        </p:txBody>
      </p:sp>
    </p:spTree>
    <p:extLst>
      <p:ext uri="{BB962C8B-B14F-4D97-AF65-F5344CB8AC3E}">
        <p14:creationId xmlns:p14="http://schemas.microsoft.com/office/powerpoint/2010/main" val="36035330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our research, we identified six key areas that must be taken into account when developing a container platform</a:t>
            </a:r>
          </a:p>
          <a:p>
            <a:endParaRPr lang="en-US" dirty="0"/>
          </a:p>
          <a:p>
            <a:r>
              <a:rPr lang="en-US" dirty="0"/>
              <a:t>Infrastructure: One must first decide on the type of cloud for the underlying infrastructure. The available options are as follows [13]:</a:t>
            </a:r>
          </a:p>
          <a:p>
            <a:pPr lvl="1"/>
            <a:r>
              <a:rPr lang="en-US" dirty="0"/>
              <a:t>Public cloud: Implemented using a public IaaS such as AWS (Amazon Web Services).</a:t>
            </a:r>
          </a:p>
          <a:p>
            <a:pPr lvl="1"/>
            <a:r>
              <a:rPr lang="en-US" dirty="0"/>
              <a:t>Private cloud: Implement using internal data </a:t>
            </a:r>
            <a:r>
              <a:rPr lang="en-US" dirty="0" err="1"/>
              <a:t>centres</a:t>
            </a:r>
            <a:r>
              <a:rPr lang="en-US" dirty="0"/>
              <a:t>.</a:t>
            </a:r>
          </a:p>
          <a:p>
            <a:pPr lvl="1"/>
            <a:r>
              <a:rPr lang="en-US" dirty="0"/>
              <a:t>Hybrid cloud: Mix of public and private.</a:t>
            </a:r>
          </a:p>
          <a:p>
            <a:endParaRPr lang="en-US" dirty="0"/>
          </a:p>
          <a:p>
            <a:r>
              <a:rPr lang="en-US" dirty="0"/>
              <a:t>Keep in mind that the configuration and services provided vary across solutions making it harder to change approach in the future. Companies may use any of the existing solutions, given that an application does not require the services of a particular IaaS provider and there aren't any other business requirements that limit the possible choices.</a:t>
            </a:r>
          </a:p>
          <a:p>
            <a:endParaRPr lang="en-US" dirty="0"/>
          </a:p>
          <a:p>
            <a:r>
              <a:rPr lang="en-US" dirty="0"/>
              <a:t>To implement one of these approaches, one can use infrastructure as code (IAC)  tools like Terraform or CloudFormation in addition to configuration management tools such as Chef.</a:t>
            </a:r>
          </a:p>
          <a:p>
            <a:endParaRPr lang="en-US" dirty="0"/>
          </a:p>
          <a:p>
            <a:r>
              <a:rPr lang="en-US" dirty="0"/>
              <a:t>These give users the ability to manage all aspects of infrastructure setup through code achieving reproducible all the benefits that come with that </a:t>
            </a:r>
          </a:p>
          <a:p>
            <a:r>
              <a:rPr lang="en-US" dirty="0"/>
              <a:t>This significant shift in mindset follows through from the automation principles of DevOps. </a:t>
            </a:r>
          </a:p>
          <a:p>
            <a:endParaRPr lang="en-US" dirty="0"/>
          </a:p>
          <a:p>
            <a:endParaRPr lang="en-US" dirty="0"/>
          </a:p>
          <a:p>
            <a:r>
              <a:rPr lang="en-US" dirty="0"/>
              <a:t>Orchestration:</a:t>
            </a:r>
          </a:p>
          <a:p>
            <a:endParaRPr lang="en-US" dirty="0"/>
          </a:p>
          <a:p>
            <a:r>
              <a:rPr lang="en-US" dirty="0"/>
              <a:t>Networking:</a:t>
            </a:r>
          </a:p>
          <a:p>
            <a:endParaRPr lang="en-US" dirty="0"/>
          </a:p>
          <a:p>
            <a:r>
              <a:rPr lang="en-US" dirty="0"/>
              <a:t>Data Storage and Back-up:</a:t>
            </a:r>
          </a:p>
          <a:p>
            <a:endParaRPr lang="en-US" dirty="0"/>
          </a:p>
          <a:p>
            <a:r>
              <a:rPr lang="en-US" dirty="0"/>
              <a:t>CI and CD:</a:t>
            </a:r>
          </a:p>
          <a:p>
            <a:endParaRPr lang="en-US" dirty="0"/>
          </a:p>
          <a:p>
            <a:r>
              <a:rPr lang="en-US" dirty="0"/>
              <a:t>Central Logging:</a:t>
            </a:r>
          </a:p>
          <a:p>
            <a:endParaRPr lang="en-US" dirty="0"/>
          </a:p>
          <a:p>
            <a:r>
              <a:rPr lang="en-US" dirty="0"/>
              <a:t>Central Monitoring:</a:t>
            </a:r>
          </a:p>
          <a:p>
            <a:endParaRPr lang="en-US" dirty="0"/>
          </a:p>
          <a:p>
            <a:endParaRPr lang="en-US" dirty="0"/>
          </a:p>
        </p:txBody>
      </p:sp>
      <p:sp>
        <p:nvSpPr>
          <p:cNvPr id="4" name="Slide Number Placeholder 3"/>
          <p:cNvSpPr>
            <a:spLocks noGrp="1"/>
          </p:cNvSpPr>
          <p:nvPr>
            <p:ph type="sldNum" sz="quarter" idx="10"/>
          </p:nvPr>
        </p:nvSpPr>
        <p:spPr/>
        <p:txBody>
          <a:bodyPr/>
          <a:lstStyle/>
          <a:p>
            <a:fld id="{19ECD70D-6AEC-F543-BF85-8073DEE02358}" type="slidenum">
              <a:rPr lang="en-US" smtClean="0"/>
              <a:t>7</a:t>
            </a:fld>
            <a:endParaRPr lang="en-US"/>
          </a:p>
        </p:txBody>
      </p:sp>
    </p:spTree>
    <p:extLst>
      <p:ext uri="{BB962C8B-B14F-4D97-AF65-F5344CB8AC3E}">
        <p14:creationId xmlns:p14="http://schemas.microsoft.com/office/powerpoint/2010/main" val="369213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tool developed as part of this practicum aims to offer a standard software development driven approach for creating container platforms by breaking platforms into smaller units called </a:t>
            </a:r>
            <a:r>
              <a:rPr lang="en-US" dirty="0" err="1"/>
              <a:t>PureObjects</a:t>
            </a:r>
            <a:r>
              <a:rPr lang="en-US" dirty="0"/>
              <a:t>. </a:t>
            </a:r>
          </a:p>
          <a:p>
            <a:endParaRPr lang="en-US" dirty="0"/>
          </a:p>
          <a:p>
            <a:r>
              <a:rPr lang="en-US" dirty="0" err="1"/>
              <a:t>PureObjects</a:t>
            </a:r>
            <a:r>
              <a:rPr lang="en-US" dirty="0"/>
              <a:t> are self-sufficient and portable across platforms of similar characteristics. The method enables users to share the source code and tests required for the creation and validation of container platforms via a central location (the </a:t>
            </a:r>
            <a:r>
              <a:rPr lang="en-US" dirty="0" err="1"/>
              <a:t>PaasPure</a:t>
            </a:r>
            <a:r>
              <a:rPr lang="en-US" dirty="0"/>
              <a:t> hub).</a:t>
            </a:r>
          </a:p>
          <a:p>
            <a:endParaRPr lang="en-US" dirty="0"/>
          </a:p>
          <a:p>
            <a:r>
              <a:rPr lang="en-US" dirty="0"/>
              <a:t>This method will provide companies with a framework for sharing full platform specifications, including source code and the corresponding tests required for setting up different elements which could then be re-used and </a:t>
            </a:r>
            <a:r>
              <a:rPr lang="en-US" dirty="0" err="1"/>
              <a:t>personalised</a:t>
            </a:r>
            <a:r>
              <a:rPr lang="en-US" dirty="0"/>
              <a:t> by other users, significantly reducing the entry level barrier for smaller companies trying to adopt container technologies.</a:t>
            </a:r>
          </a:p>
        </p:txBody>
      </p:sp>
      <p:sp>
        <p:nvSpPr>
          <p:cNvPr id="4" name="Slide Number Placeholder 3"/>
          <p:cNvSpPr>
            <a:spLocks noGrp="1"/>
          </p:cNvSpPr>
          <p:nvPr>
            <p:ph type="sldNum" sz="quarter" idx="10"/>
          </p:nvPr>
        </p:nvSpPr>
        <p:spPr/>
        <p:txBody>
          <a:bodyPr/>
          <a:lstStyle/>
          <a:p>
            <a:fld id="{19ECD70D-6AEC-F543-BF85-8073DEE02358}" type="slidenum">
              <a:rPr lang="en-US" smtClean="0"/>
              <a:t>8</a:t>
            </a:fld>
            <a:endParaRPr lang="en-US"/>
          </a:p>
        </p:txBody>
      </p:sp>
    </p:spTree>
    <p:extLst>
      <p:ext uri="{BB962C8B-B14F-4D97-AF65-F5344CB8AC3E}">
        <p14:creationId xmlns:p14="http://schemas.microsoft.com/office/powerpoint/2010/main" val="3555296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tool developed as part of this practicum aims to offer a standard software development driven approach for creating container platforms by breaking platforms into smaller units called </a:t>
            </a:r>
            <a:r>
              <a:rPr lang="en-US" dirty="0" err="1"/>
              <a:t>PureObjects</a:t>
            </a:r>
            <a:r>
              <a:rPr lang="en-US" dirty="0"/>
              <a:t>. </a:t>
            </a:r>
          </a:p>
          <a:p>
            <a:endParaRPr lang="en-US" dirty="0"/>
          </a:p>
          <a:p>
            <a:r>
              <a:rPr lang="en-US" dirty="0" err="1"/>
              <a:t>PureObjects</a:t>
            </a:r>
            <a:r>
              <a:rPr lang="en-US" dirty="0"/>
              <a:t> are self-sufficient and portable across platforms of similar characteristics. The method enables users to share the source code and tests required for the creation and validation of container platforms via a central location (the </a:t>
            </a:r>
            <a:r>
              <a:rPr lang="en-US" dirty="0" err="1"/>
              <a:t>PaasPure</a:t>
            </a:r>
            <a:r>
              <a:rPr lang="en-US" dirty="0"/>
              <a:t> hub).</a:t>
            </a:r>
          </a:p>
          <a:p>
            <a:endParaRPr lang="en-US" dirty="0"/>
          </a:p>
          <a:p>
            <a:r>
              <a:rPr lang="en-US" dirty="0"/>
              <a:t>This method will provide companies with a framework for sharing full platform specifications, including source code and the corresponding tests required for setting up different elements which could then be re-used and </a:t>
            </a:r>
            <a:r>
              <a:rPr lang="en-US" dirty="0" err="1"/>
              <a:t>personalised</a:t>
            </a:r>
            <a:r>
              <a:rPr lang="en-US" dirty="0"/>
              <a:t> by other users, significantly reducing the entry level barrier for smaller companies trying to adopt container technologies.</a:t>
            </a:r>
          </a:p>
        </p:txBody>
      </p:sp>
      <p:sp>
        <p:nvSpPr>
          <p:cNvPr id="4" name="Slide Number Placeholder 3"/>
          <p:cNvSpPr>
            <a:spLocks noGrp="1"/>
          </p:cNvSpPr>
          <p:nvPr>
            <p:ph type="sldNum" sz="quarter" idx="10"/>
          </p:nvPr>
        </p:nvSpPr>
        <p:spPr/>
        <p:txBody>
          <a:bodyPr/>
          <a:lstStyle/>
          <a:p>
            <a:fld id="{19ECD70D-6AEC-F543-BF85-8073DEE02358}" type="slidenum">
              <a:rPr lang="en-US" smtClean="0"/>
              <a:t>9</a:t>
            </a:fld>
            <a:endParaRPr lang="en-US"/>
          </a:p>
        </p:txBody>
      </p:sp>
    </p:spTree>
    <p:extLst>
      <p:ext uri="{BB962C8B-B14F-4D97-AF65-F5344CB8AC3E}">
        <p14:creationId xmlns:p14="http://schemas.microsoft.com/office/powerpoint/2010/main" val="13660565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8/27/18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8/27/18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8/27/18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8/27/18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8/27/18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8/27/18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7EBA5-3A0C-F147-A923-B9D644058303}"/>
              </a:ext>
            </a:extLst>
          </p:cNvPr>
          <p:cNvSpPr>
            <a:spLocks noGrp="1"/>
          </p:cNvSpPr>
          <p:nvPr>
            <p:ph type="ctrTitle"/>
          </p:nvPr>
        </p:nvSpPr>
        <p:spPr/>
        <p:txBody>
          <a:bodyPr>
            <a:normAutofit fontScale="90000"/>
          </a:bodyPr>
          <a:lstStyle/>
          <a:p>
            <a:r>
              <a:rPr lang="en-US" dirty="0"/>
              <a:t>The applicability of container technologies for building a secure production ready PaaS</a:t>
            </a:r>
          </a:p>
        </p:txBody>
      </p:sp>
      <p:sp>
        <p:nvSpPr>
          <p:cNvPr id="3" name="Subtitle 2">
            <a:extLst>
              <a:ext uri="{FF2B5EF4-FFF2-40B4-BE49-F238E27FC236}">
                <a16:creationId xmlns:a16="http://schemas.microsoft.com/office/drawing/2014/main" id="{EE3C9809-BC76-E747-8ED2-49FBC267DF80}"/>
              </a:ext>
            </a:extLst>
          </p:cNvPr>
          <p:cNvSpPr>
            <a:spLocks noGrp="1"/>
          </p:cNvSpPr>
          <p:nvPr>
            <p:ph type="subTitle" idx="1"/>
          </p:nvPr>
        </p:nvSpPr>
        <p:spPr/>
        <p:txBody>
          <a:bodyPr/>
          <a:lstStyle/>
          <a:p>
            <a:r>
              <a:rPr lang="en-US" dirty="0"/>
              <a:t>AUTHOR: RUBEN VASCONCELOS</a:t>
            </a:r>
          </a:p>
          <a:p>
            <a:r>
              <a:rPr lang="en-US" dirty="0"/>
              <a:t>SUPERVISOR: Geoffrey HAMILTON</a:t>
            </a:r>
          </a:p>
        </p:txBody>
      </p:sp>
    </p:spTree>
    <p:extLst>
      <p:ext uri="{BB962C8B-B14F-4D97-AF65-F5344CB8AC3E}">
        <p14:creationId xmlns:p14="http://schemas.microsoft.com/office/powerpoint/2010/main" val="1530768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err="1"/>
              <a:t>PAaSPURE</a:t>
            </a:r>
            <a:r>
              <a:rPr lang="en-US" dirty="0"/>
              <a:t> - intro</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p:txBody>
          <a:bodyPr/>
          <a:lstStyle/>
          <a:p>
            <a:r>
              <a:rPr lang="en-US" dirty="0" err="1"/>
              <a:t>PureObjects</a:t>
            </a:r>
            <a:r>
              <a:rPr lang="en-US" dirty="0"/>
              <a:t>:</a:t>
            </a:r>
          </a:p>
          <a:p>
            <a:pPr lvl="1"/>
            <a:r>
              <a:rPr lang="en-US" dirty="0"/>
              <a:t>Modules</a:t>
            </a:r>
          </a:p>
          <a:p>
            <a:pPr lvl="1"/>
            <a:r>
              <a:rPr lang="en-US" dirty="0"/>
              <a:t>Components</a:t>
            </a:r>
          </a:p>
          <a:p>
            <a:pPr lvl="1"/>
            <a:endParaRPr lang="en-US" dirty="0"/>
          </a:p>
          <a:p>
            <a:r>
              <a:rPr lang="en-US" dirty="0"/>
              <a:t>Main components:</a:t>
            </a:r>
          </a:p>
          <a:p>
            <a:pPr lvl="1"/>
            <a:r>
              <a:rPr lang="en-US" dirty="0"/>
              <a:t>HUB</a:t>
            </a:r>
          </a:p>
          <a:p>
            <a:pPr lvl="1"/>
            <a:r>
              <a:rPr lang="en-US" dirty="0"/>
              <a:t>CLI</a:t>
            </a:r>
          </a:p>
          <a:p>
            <a:pPr lvl="1"/>
            <a:endParaRPr lang="en-US" dirty="0"/>
          </a:p>
        </p:txBody>
      </p:sp>
      <p:pic>
        <p:nvPicPr>
          <p:cNvPr id="4" name="Picture 3">
            <a:extLst>
              <a:ext uri="{FF2B5EF4-FFF2-40B4-BE49-F238E27FC236}">
                <a16:creationId xmlns:a16="http://schemas.microsoft.com/office/drawing/2014/main" id="{CCE88411-D577-6047-AF83-E69AC0FDD820}"/>
              </a:ext>
            </a:extLst>
          </p:cNvPr>
          <p:cNvPicPr>
            <a:picLocks noChangeAspect="1"/>
          </p:cNvPicPr>
          <p:nvPr/>
        </p:nvPicPr>
        <p:blipFill>
          <a:blip r:embed="rId3"/>
          <a:stretch>
            <a:fillRect/>
          </a:stretch>
        </p:blipFill>
        <p:spPr>
          <a:xfrm>
            <a:off x="5073650" y="2097088"/>
            <a:ext cx="5420922" cy="3575050"/>
          </a:xfrm>
          <a:prstGeom prst="rect">
            <a:avLst/>
          </a:prstGeom>
        </p:spPr>
      </p:pic>
    </p:spTree>
    <p:extLst>
      <p:ext uri="{BB962C8B-B14F-4D97-AF65-F5344CB8AC3E}">
        <p14:creationId xmlns:p14="http://schemas.microsoft.com/office/powerpoint/2010/main" val="2577025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err="1"/>
              <a:t>PAaSPURE</a:t>
            </a:r>
            <a:r>
              <a:rPr lang="en-US" dirty="0"/>
              <a:t> - Benefits</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p:txBody>
          <a:bodyPr numCol="2"/>
          <a:lstStyle/>
          <a:p>
            <a:r>
              <a:rPr lang="en-US" dirty="0"/>
              <a:t>Reduce entry level barrier.</a:t>
            </a:r>
          </a:p>
          <a:p>
            <a:endParaRPr lang="en-US" dirty="0"/>
          </a:p>
          <a:p>
            <a:r>
              <a:rPr lang="en-US" dirty="0"/>
              <a:t>Build better platforms.</a:t>
            </a:r>
          </a:p>
        </p:txBody>
      </p:sp>
    </p:spTree>
    <p:extLst>
      <p:ext uri="{BB962C8B-B14F-4D97-AF65-F5344CB8AC3E}">
        <p14:creationId xmlns:p14="http://schemas.microsoft.com/office/powerpoint/2010/main" val="8060179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err="1"/>
              <a:t>PAaSPURE</a:t>
            </a:r>
            <a:r>
              <a:rPr lang="en-US" dirty="0"/>
              <a:t> – Architecture 1</a:t>
            </a:r>
          </a:p>
        </p:txBody>
      </p:sp>
      <p:pic>
        <p:nvPicPr>
          <p:cNvPr id="8" name="Content Placeholder 7">
            <a:extLst>
              <a:ext uri="{FF2B5EF4-FFF2-40B4-BE49-F238E27FC236}">
                <a16:creationId xmlns:a16="http://schemas.microsoft.com/office/drawing/2014/main" id="{D8796957-35F2-2B48-ABE7-748BDF61178A}"/>
              </a:ext>
            </a:extLst>
          </p:cNvPr>
          <p:cNvPicPr>
            <a:picLocks noGrp="1" noChangeAspect="1"/>
          </p:cNvPicPr>
          <p:nvPr>
            <p:ph idx="1"/>
          </p:nvPr>
        </p:nvPicPr>
        <p:blipFill>
          <a:blip r:embed="rId3"/>
          <a:stretch>
            <a:fillRect/>
          </a:stretch>
        </p:blipFill>
        <p:spPr>
          <a:xfrm>
            <a:off x="2132013" y="3029744"/>
            <a:ext cx="7924800" cy="1981200"/>
          </a:xfrm>
          <a:prstGeom prst="rect">
            <a:avLst/>
          </a:prstGeom>
        </p:spPr>
      </p:pic>
    </p:spTree>
    <p:extLst>
      <p:ext uri="{BB962C8B-B14F-4D97-AF65-F5344CB8AC3E}">
        <p14:creationId xmlns:p14="http://schemas.microsoft.com/office/powerpoint/2010/main" val="18311750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73D0E-B280-B240-8957-EAD99C742F2A}"/>
              </a:ext>
            </a:extLst>
          </p:cNvPr>
          <p:cNvSpPr>
            <a:spLocks noGrp="1"/>
          </p:cNvSpPr>
          <p:nvPr>
            <p:ph type="title"/>
          </p:nvPr>
        </p:nvSpPr>
        <p:spPr/>
        <p:txBody>
          <a:bodyPr/>
          <a:lstStyle/>
          <a:p>
            <a:r>
              <a:rPr lang="en-US" dirty="0"/>
              <a:t>HUB demo</a:t>
            </a:r>
          </a:p>
        </p:txBody>
      </p:sp>
      <p:sp>
        <p:nvSpPr>
          <p:cNvPr id="3" name="Content Placeholder 2">
            <a:extLst>
              <a:ext uri="{FF2B5EF4-FFF2-40B4-BE49-F238E27FC236}">
                <a16:creationId xmlns:a16="http://schemas.microsoft.com/office/drawing/2014/main" id="{9870F885-E593-9344-B78E-7AE82A9B055E}"/>
              </a:ext>
            </a:extLst>
          </p:cNvPr>
          <p:cNvSpPr>
            <a:spLocks noGrp="1"/>
          </p:cNvSpPr>
          <p:nvPr>
            <p:ph idx="1"/>
          </p:nvPr>
        </p:nvSpPr>
        <p:spPr/>
        <p:txBody>
          <a:bodyPr/>
          <a:lstStyle/>
          <a:p>
            <a:r>
              <a:rPr lang="en-US" dirty="0"/>
              <a:t>Sample </a:t>
            </a:r>
            <a:r>
              <a:rPr lang="en-US" dirty="0" err="1"/>
              <a:t>PureObjects</a:t>
            </a:r>
            <a:r>
              <a:rPr lang="en-US" dirty="0"/>
              <a:t>.</a:t>
            </a:r>
          </a:p>
          <a:p>
            <a:r>
              <a:rPr lang="en-US" dirty="0"/>
              <a:t>Create a new </a:t>
            </a:r>
            <a:r>
              <a:rPr lang="en-US" dirty="0" err="1"/>
              <a:t>PureObject</a:t>
            </a:r>
            <a:r>
              <a:rPr lang="en-US" dirty="0"/>
              <a:t> using the HUB.</a:t>
            </a:r>
          </a:p>
          <a:p>
            <a:r>
              <a:rPr lang="en-US" dirty="0"/>
              <a:t>Release a new version.</a:t>
            </a:r>
          </a:p>
          <a:p>
            <a:pPr marL="0" indent="0">
              <a:buNone/>
            </a:pPr>
            <a:endParaRPr lang="en-US" dirty="0"/>
          </a:p>
        </p:txBody>
      </p:sp>
    </p:spTree>
    <p:extLst>
      <p:ext uri="{BB962C8B-B14F-4D97-AF65-F5344CB8AC3E}">
        <p14:creationId xmlns:p14="http://schemas.microsoft.com/office/powerpoint/2010/main" val="26407953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err="1"/>
              <a:t>PAaSPURE</a:t>
            </a:r>
            <a:r>
              <a:rPr lang="en-US" dirty="0"/>
              <a:t> – Architecture 2</a:t>
            </a:r>
          </a:p>
        </p:txBody>
      </p:sp>
      <p:sp>
        <p:nvSpPr>
          <p:cNvPr id="4" name="Content Placeholder 3">
            <a:extLst>
              <a:ext uri="{FF2B5EF4-FFF2-40B4-BE49-F238E27FC236}">
                <a16:creationId xmlns:a16="http://schemas.microsoft.com/office/drawing/2014/main" id="{FAF32EFC-D92C-1E4C-BD4B-8674EE2A2D11}"/>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4DB24B2F-68C3-CE41-AAA0-353928A085E2}"/>
              </a:ext>
            </a:extLst>
          </p:cNvPr>
          <p:cNvPicPr>
            <a:picLocks noChangeAspect="1"/>
          </p:cNvPicPr>
          <p:nvPr/>
        </p:nvPicPr>
        <p:blipFill>
          <a:blip r:embed="rId3"/>
          <a:stretch>
            <a:fillRect/>
          </a:stretch>
        </p:blipFill>
        <p:spPr>
          <a:xfrm>
            <a:off x="2729624" y="1783602"/>
            <a:ext cx="6114831" cy="4728672"/>
          </a:xfrm>
          <a:prstGeom prst="rect">
            <a:avLst/>
          </a:prstGeom>
        </p:spPr>
      </p:pic>
    </p:spTree>
    <p:extLst>
      <p:ext uri="{BB962C8B-B14F-4D97-AF65-F5344CB8AC3E}">
        <p14:creationId xmlns:p14="http://schemas.microsoft.com/office/powerpoint/2010/main" val="2409874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err="1"/>
              <a:t>PAaSPURE</a:t>
            </a:r>
            <a:r>
              <a:rPr lang="en-US" dirty="0"/>
              <a:t> - Config file</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p:txBody>
          <a:bodyPr/>
          <a:lstStyle/>
          <a:p>
            <a:r>
              <a:rPr lang="en-US" dirty="0"/>
              <a:t>Called a </a:t>
            </a:r>
            <a:r>
              <a:rPr lang="en-US" dirty="0" err="1"/>
              <a:t>Purefile</a:t>
            </a:r>
            <a:r>
              <a:rPr lang="en-US" dirty="0"/>
              <a:t>:</a:t>
            </a:r>
          </a:p>
          <a:p>
            <a:pPr lvl="1"/>
            <a:r>
              <a:rPr lang="en-US" dirty="0"/>
              <a:t>defaults to “</a:t>
            </a:r>
            <a:r>
              <a:rPr lang="en-US" dirty="0" err="1"/>
              <a:t>pure.yml</a:t>
            </a:r>
            <a:r>
              <a:rPr lang="en-US" dirty="0"/>
              <a:t>”.</a:t>
            </a:r>
          </a:p>
          <a:p>
            <a:endParaRPr lang="en-US" dirty="0"/>
          </a:p>
          <a:p>
            <a:endParaRPr lang="en-US" dirty="0"/>
          </a:p>
        </p:txBody>
      </p:sp>
      <p:pic>
        <p:nvPicPr>
          <p:cNvPr id="10" name="Picture 9">
            <a:extLst>
              <a:ext uri="{FF2B5EF4-FFF2-40B4-BE49-F238E27FC236}">
                <a16:creationId xmlns:a16="http://schemas.microsoft.com/office/drawing/2014/main" id="{C0246CF9-8262-4F4A-861B-4540AF4AF165}"/>
              </a:ext>
            </a:extLst>
          </p:cNvPr>
          <p:cNvPicPr>
            <a:picLocks noChangeAspect="1"/>
          </p:cNvPicPr>
          <p:nvPr/>
        </p:nvPicPr>
        <p:blipFill>
          <a:blip r:embed="rId3"/>
          <a:stretch>
            <a:fillRect/>
          </a:stretch>
        </p:blipFill>
        <p:spPr>
          <a:xfrm>
            <a:off x="8583560" y="0"/>
            <a:ext cx="3608439" cy="6858000"/>
          </a:xfrm>
          <a:prstGeom prst="rect">
            <a:avLst/>
          </a:prstGeom>
        </p:spPr>
      </p:pic>
    </p:spTree>
    <p:extLst>
      <p:ext uri="{BB962C8B-B14F-4D97-AF65-F5344CB8AC3E}">
        <p14:creationId xmlns:p14="http://schemas.microsoft.com/office/powerpoint/2010/main" val="573854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err="1"/>
              <a:t>PAaSPURE</a:t>
            </a:r>
            <a:r>
              <a:rPr lang="en-US" dirty="0"/>
              <a:t> - Versioning</a:t>
            </a:r>
          </a:p>
        </p:txBody>
      </p:sp>
      <p:sp>
        <p:nvSpPr>
          <p:cNvPr id="9" name="Content Placeholder 8">
            <a:extLst>
              <a:ext uri="{FF2B5EF4-FFF2-40B4-BE49-F238E27FC236}">
                <a16:creationId xmlns:a16="http://schemas.microsoft.com/office/drawing/2014/main" id="{3126232A-F635-544F-943A-8D30EDE424E8}"/>
              </a:ext>
            </a:extLst>
          </p:cNvPr>
          <p:cNvSpPr>
            <a:spLocks noGrp="1"/>
          </p:cNvSpPr>
          <p:nvPr>
            <p:ph idx="1"/>
          </p:nvPr>
        </p:nvSpPr>
        <p:spPr/>
        <p:txBody>
          <a:bodyPr>
            <a:normAutofit/>
          </a:bodyPr>
          <a:lstStyle/>
          <a:p>
            <a:r>
              <a:rPr lang="en-US" dirty="0"/>
              <a:t>Options:</a:t>
            </a:r>
          </a:p>
          <a:p>
            <a:pPr lvl="1"/>
            <a:r>
              <a:rPr lang="en-US" dirty="0"/>
              <a:t>None (Latest or Master).</a:t>
            </a:r>
          </a:p>
          <a:p>
            <a:pPr lvl="1"/>
            <a:r>
              <a:rPr lang="en-US" dirty="0"/>
              <a:t>Hub Tags.</a:t>
            </a:r>
          </a:p>
          <a:p>
            <a:pPr lvl="1"/>
            <a:r>
              <a:rPr lang="en-US" dirty="0"/>
              <a:t>Specific commit.</a:t>
            </a:r>
          </a:p>
        </p:txBody>
      </p:sp>
      <p:pic>
        <p:nvPicPr>
          <p:cNvPr id="11" name="Picture 10">
            <a:extLst>
              <a:ext uri="{FF2B5EF4-FFF2-40B4-BE49-F238E27FC236}">
                <a16:creationId xmlns:a16="http://schemas.microsoft.com/office/drawing/2014/main" id="{22D07271-7C13-9846-9AFA-F6B481383FD5}"/>
              </a:ext>
            </a:extLst>
          </p:cNvPr>
          <p:cNvPicPr>
            <a:picLocks noChangeAspect="1"/>
          </p:cNvPicPr>
          <p:nvPr/>
        </p:nvPicPr>
        <p:blipFill>
          <a:blip r:embed="rId3"/>
          <a:stretch>
            <a:fillRect/>
          </a:stretch>
        </p:blipFill>
        <p:spPr>
          <a:xfrm>
            <a:off x="8583561" y="0"/>
            <a:ext cx="3608439" cy="6858000"/>
          </a:xfrm>
          <a:prstGeom prst="rect">
            <a:avLst/>
          </a:prstGeom>
        </p:spPr>
      </p:pic>
    </p:spTree>
    <p:extLst>
      <p:ext uri="{BB962C8B-B14F-4D97-AF65-F5344CB8AC3E}">
        <p14:creationId xmlns:p14="http://schemas.microsoft.com/office/powerpoint/2010/main" val="21412628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a:t>CLI Demo</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p:txBody>
          <a:bodyPr>
            <a:normAutofit/>
          </a:bodyPr>
          <a:lstStyle/>
          <a:p>
            <a:r>
              <a:rPr lang="en-US" dirty="0"/>
              <a:t>Deploy production ready solution on AWS.</a:t>
            </a:r>
          </a:p>
          <a:p>
            <a:endParaRPr lang="en-US" dirty="0"/>
          </a:p>
          <a:p>
            <a:r>
              <a:rPr lang="en-US" dirty="0"/>
              <a:t>Re-use the code to deploy the same stack on Azure.</a:t>
            </a:r>
          </a:p>
          <a:p>
            <a:endParaRPr lang="en-US" dirty="0"/>
          </a:p>
          <a:p>
            <a:r>
              <a:rPr lang="en-US" dirty="0"/>
              <a:t>Deploy a Hybrid solution.</a:t>
            </a:r>
          </a:p>
          <a:p>
            <a:endParaRPr lang="en-US" dirty="0"/>
          </a:p>
        </p:txBody>
      </p:sp>
    </p:spTree>
    <p:extLst>
      <p:ext uri="{BB962C8B-B14F-4D97-AF65-F5344CB8AC3E}">
        <p14:creationId xmlns:p14="http://schemas.microsoft.com/office/powerpoint/2010/main" val="32293137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4EEBD-9958-B942-BC04-8A0FFE3E0359}"/>
              </a:ext>
            </a:extLst>
          </p:cNvPr>
          <p:cNvSpPr>
            <a:spLocks noGrp="1"/>
          </p:cNvSpPr>
          <p:nvPr>
            <p:ph type="title"/>
          </p:nvPr>
        </p:nvSpPr>
        <p:spPr/>
        <p:txBody>
          <a:bodyPr/>
          <a:lstStyle/>
          <a:p>
            <a:r>
              <a:rPr lang="en-US" dirty="0"/>
              <a:t>Experiments</a:t>
            </a:r>
          </a:p>
        </p:txBody>
      </p:sp>
      <p:sp>
        <p:nvSpPr>
          <p:cNvPr id="3" name="Content Placeholder 2">
            <a:extLst>
              <a:ext uri="{FF2B5EF4-FFF2-40B4-BE49-F238E27FC236}">
                <a16:creationId xmlns:a16="http://schemas.microsoft.com/office/drawing/2014/main" id="{915CF74E-6FE6-794F-AADB-956B9039BABD}"/>
              </a:ext>
            </a:extLst>
          </p:cNvPr>
          <p:cNvSpPr>
            <a:spLocks noGrp="1"/>
          </p:cNvSpPr>
          <p:nvPr>
            <p:ph idx="1"/>
          </p:nvPr>
        </p:nvSpPr>
        <p:spPr/>
        <p:txBody>
          <a:bodyPr/>
          <a:lstStyle/>
          <a:p>
            <a:r>
              <a:rPr lang="en-US" dirty="0"/>
              <a:t>User evaluation.</a:t>
            </a:r>
          </a:p>
          <a:p>
            <a:endParaRPr lang="en-US" dirty="0"/>
          </a:p>
          <a:p>
            <a:r>
              <a:rPr lang="en-US" dirty="0"/>
              <a:t>Scaling, Scheduling and API response experiment and contrast with Docker’s results.</a:t>
            </a:r>
          </a:p>
          <a:p>
            <a:endParaRPr lang="en-US" dirty="0"/>
          </a:p>
          <a:p>
            <a:r>
              <a:rPr lang="en-US" dirty="0"/>
              <a:t>Failure recovery results.</a:t>
            </a:r>
          </a:p>
        </p:txBody>
      </p:sp>
    </p:spTree>
    <p:extLst>
      <p:ext uri="{BB962C8B-B14F-4D97-AF65-F5344CB8AC3E}">
        <p14:creationId xmlns:p14="http://schemas.microsoft.com/office/powerpoint/2010/main" val="4183382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24AA6-68C7-CA4C-A983-4083FF00DDFE}"/>
              </a:ext>
            </a:extLst>
          </p:cNvPr>
          <p:cNvSpPr>
            <a:spLocks noGrp="1"/>
          </p:cNvSpPr>
          <p:nvPr>
            <p:ph type="title"/>
          </p:nvPr>
        </p:nvSpPr>
        <p:spPr/>
        <p:txBody>
          <a:bodyPr/>
          <a:lstStyle/>
          <a:p>
            <a:r>
              <a:rPr lang="en-US" dirty="0"/>
              <a:t>User Evaluation - Intro</a:t>
            </a:r>
          </a:p>
        </p:txBody>
      </p:sp>
      <p:sp>
        <p:nvSpPr>
          <p:cNvPr id="5" name="Content Placeholder 4">
            <a:extLst>
              <a:ext uri="{FF2B5EF4-FFF2-40B4-BE49-F238E27FC236}">
                <a16:creationId xmlns:a16="http://schemas.microsoft.com/office/drawing/2014/main" id="{52446696-8F14-8445-8A76-BD9015B938DB}"/>
              </a:ext>
            </a:extLst>
          </p:cNvPr>
          <p:cNvSpPr>
            <a:spLocks noGrp="1"/>
          </p:cNvSpPr>
          <p:nvPr>
            <p:ph idx="1"/>
          </p:nvPr>
        </p:nvSpPr>
        <p:spPr/>
        <p:txBody>
          <a:bodyPr>
            <a:normAutofit/>
          </a:bodyPr>
          <a:lstStyle/>
          <a:p>
            <a:r>
              <a:rPr lang="en-US" dirty="0"/>
              <a:t>Goals:</a:t>
            </a:r>
          </a:p>
          <a:p>
            <a:pPr lvl="1"/>
            <a:r>
              <a:rPr lang="en-US" dirty="0"/>
              <a:t>Gather users opinion early in the development process.</a:t>
            </a:r>
          </a:p>
          <a:p>
            <a:pPr lvl="1"/>
            <a:r>
              <a:rPr lang="en-US" dirty="0"/>
              <a:t>Validate the work already done.</a:t>
            </a:r>
          </a:p>
          <a:p>
            <a:pPr lvl="1"/>
            <a:r>
              <a:rPr lang="en-US" dirty="0"/>
              <a:t>Collect useful information that may benefit future work.</a:t>
            </a:r>
          </a:p>
          <a:p>
            <a:pPr lvl="1"/>
            <a:endParaRPr lang="en-US" dirty="0"/>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288722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AEBD7-6399-E947-80EB-30B290E8A3DE}"/>
              </a:ext>
            </a:extLst>
          </p:cNvPr>
          <p:cNvSpPr>
            <a:spLocks noGrp="1"/>
          </p:cNvSpPr>
          <p:nvPr>
            <p:ph type="title"/>
          </p:nvPr>
        </p:nvSpPr>
        <p:spPr/>
        <p:txBody>
          <a:bodyPr/>
          <a:lstStyle/>
          <a:p>
            <a:r>
              <a:rPr lang="en-US" dirty="0"/>
              <a:t>INTRO</a:t>
            </a:r>
          </a:p>
        </p:txBody>
      </p:sp>
      <p:sp>
        <p:nvSpPr>
          <p:cNvPr id="3" name="Content Placeholder 2">
            <a:extLst>
              <a:ext uri="{FF2B5EF4-FFF2-40B4-BE49-F238E27FC236}">
                <a16:creationId xmlns:a16="http://schemas.microsoft.com/office/drawing/2014/main" id="{C858C673-927D-F648-9551-022D2C0F0386}"/>
              </a:ext>
            </a:extLst>
          </p:cNvPr>
          <p:cNvSpPr>
            <a:spLocks noGrp="1"/>
          </p:cNvSpPr>
          <p:nvPr>
            <p:ph idx="1"/>
          </p:nvPr>
        </p:nvSpPr>
        <p:spPr/>
        <p:txBody>
          <a:bodyPr/>
          <a:lstStyle/>
          <a:p>
            <a:r>
              <a:rPr lang="en-US" dirty="0"/>
              <a:t>The success of software development companies depends on the deliver software fast and reliably. </a:t>
            </a:r>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4292175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24AA6-68C7-CA4C-A983-4083FF00DDFE}"/>
              </a:ext>
            </a:extLst>
          </p:cNvPr>
          <p:cNvSpPr>
            <a:spLocks noGrp="1"/>
          </p:cNvSpPr>
          <p:nvPr>
            <p:ph type="title"/>
          </p:nvPr>
        </p:nvSpPr>
        <p:spPr/>
        <p:txBody>
          <a:bodyPr/>
          <a:lstStyle/>
          <a:p>
            <a:r>
              <a:rPr lang="en-US" dirty="0"/>
              <a:t>User Evaluation - Intro</a:t>
            </a:r>
          </a:p>
        </p:txBody>
      </p:sp>
      <p:sp>
        <p:nvSpPr>
          <p:cNvPr id="5" name="Content Placeholder 4">
            <a:extLst>
              <a:ext uri="{FF2B5EF4-FFF2-40B4-BE49-F238E27FC236}">
                <a16:creationId xmlns:a16="http://schemas.microsoft.com/office/drawing/2014/main" id="{52446696-8F14-8445-8A76-BD9015B938DB}"/>
              </a:ext>
            </a:extLst>
          </p:cNvPr>
          <p:cNvSpPr>
            <a:spLocks noGrp="1"/>
          </p:cNvSpPr>
          <p:nvPr>
            <p:ph idx="1"/>
          </p:nvPr>
        </p:nvSpPr>
        <p:spPr/>
        <p:txBody>
          <a:bodyPr>
            <a:normAutofit/>
          </a:bodyPr>
          <a:lstStyle/>
          <a:p>
            <a:r>
              <a:rPr lang="en-US" dirty="0"/>
              <a:t>Goals:</a:t>
            </a:r>
          </a:p>
          <a:p>
            <a:pPr lvl="1"/>
            <a:r>
              <a:rPr lang="en-US" dirty="0"/>
              <a:t>Gather users opinion early in the development process.</a:t>
            </a:r>
          </a:p>
          <a:p>
            <a:pPr lvl="1"/>
            <a:r>
              <a:rPr lang="en-US" dirty="0"/>
              <a:t>Validate the work already done.</a:t>
            </a:r>
          </a:p>
          <a:p>
            <a:pPr lvl="1"/>
            <a:r>
              <a:rPr lang="en-US" dirty="0"/>
              <a:t>Collect useful information that may benefit future work. </a:t>
            </a:r>
          </a:p>
          <a:p>
            <a:r>
              <a:rPr lang="en-US" dirty="0"/>
              <a:t>Respondents:</a:t>
            </a:r>
          </a:p>
          <a:p>
            <a:pPr lvl="1"/>
            <a:r>
              <a:rPr lang="en-US" dirty="0"/>
              <a:t>A total of 43 users took part in the experiment.</a:t>
            </a:r>
          </a:p>
          <a:p>
            <a:pPr lvl="1"/>
            <a:r>
              <a:rPr lang="en-US" dirty="0"/>
              <a:t>Mostly of Full Stack Developers and DevOps Engineers.</a:t>
            </a:r>
          </a:p>
          <a:p>
            <a:pPr marL="0" indent="0">
              <a:buNone/>
            </a:pPr>
            <a:endParaRPr lang="en-US" dirty="0"/>
          </a:p>
        </p:txBody>
      </p:sp>
    </p:spTree>
    <p:extLst>
      <p:ext uri="{BB962C8B-B14F-4D97-AF65-F5344CB8AC3E}">
        <p14:creationId xmlns:p14="http://schemas.microsoft.com/office/powerpoint/2010/main" val="19065553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24AA6-68C7-CA4C-A983-4083FF00DDFE}"/>
              </a:ext>
            </a:extLst>
          </p:cNvPr>
          <p:cNvSpPr>
            <a:spLocks noGrp="1"/>
          </p:cNvSpPr>
          <p:nvPr>
            <p:ph type="title"/>
          </p:nvPr>
        </p:nvSpPr>
        <p:spPr/>
        <p:txBody>
          <a:bodyPr/>
          <a:lstStyle/>
          <a:p>
            <a:r>
              <a:rPr lang="en-US" dirty="0"/>
              <a:t>User Evaluation - Intro</a:t>
            </a:r>
          </a:p>
        </p:txBody>
      </p:sp>
      <p:sp>
        <p:nvSpPr>
          <p:cNvPr id="5" name="Content Placeholder 4">
            <a:extLst>
              <a:ext uri="{FF2B5EF4-FFF2-40B4-BE49-F238E27FC236}">
                <a16:creationId xmlns:a16="http://schemas.microsoft.com/office/drawing/2014/main" id="{52446696-8F14-8445-8A76-BD9015B938DB}"/>
              </a:ext>
            </a:extLst>
          </p:cNvPr>
          <p:cNvSpPr>
            <a:spLocks noGrp="1"/>
          </p:cNvSpPr>
          <p:nvPr>
            <p:ph idx="1"/>
          </p:nvPr>
        </p:nvSpPr>
        <p:spPr/>
        <p:txBody>
          <a:bodyPr>
            <a:normAutofit/>
          </a:bodyPr>
          <a:lstStyle/>
          <a:p>
            <a:r>
              <a:rPr lang="en-US" dirty="0"/>
              <a:t>The evaluation process:</a:t>
            </a:r>
          </a:p>
          <a:p>
            <a:pPr lvl="1"/>
            <a:r>
              <a:rPr lang="en-US" dirty="0"/>
              <a:t>A five-minute introduction to the research topic and the tool.</a:t>
            </a:r>
          </a:p>
          <a:p>
            <a:pPr lvl="1"/>
            <a:r>
              <a:rPr lang="en-US" dirty="0"/>
              <a:t>A ten-minute hands-on session.</a:t>
            </a:r>
          </a:p>
          <a:p>
            <a:pPr lvl="1"/>
            <a:r>
              <a:rPr lang="en-US" dirty="0"/>
              <a:t>Afterwards, respondents had the opportunity to provide some feedback.</a:t>
            </a:r>
          </a:p>
        </p:txBody>
      </p:sp>
    </p:spTree>
    <p:extLst>
      <p:ext uri="{BB962C8B-B14F-4D97-AF65-F5344CB8AC3E}">
        <p14:creationId xmlns:p14="http://schemas.microsoft.com/office/powerpoint/2010/main" val="9030458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24AA6-68C7-CA4C-A983-4083FF00DDFE}"/>
              </a:ext>
            </a:extLst>
          </p:cNvPr>
          <p:cNvSpPr>
            <a:spLocks noGrp="1"/>
          </p:cNvSpPr>
          <p:nvPr>
            <p:ph type="title"/>
          </p:nvPr>
        </p:nvSpPr>
        <p:spPr/>
        <p:txBody>
          <a:bodyPr/>
          <a:lstStyle/>
          <a:p>
            <a:r>
              <a:rPr lang="en-US" dirty="0"/>
              <a:t>User Evaluation - Overall Results</a:t>
            </a:r>
          </a:p>
        </p:txBody>
      </p:sp>
      <p:graphicFrame>
        <p:nvGraphicFramePr>
          <p:cNvPr id="4" name="Content Placeholder 3">
            <a:extLst>
              <a:ext uri="{FF2B5EF4-FFF2-40B4-BE49-F238E27FC236}">
                <a16:creationId xmlns:a16="http://schemas.microsoft.com/office/drawing/2014/main" id="{931996EF-E530-7E45-973A-912D764DB64D}"/>
              </a:ext>
            </a:extLst>
          </p:cNvPr>
          <p:cNvGraphicFramePr>
            <a:graphicFrameLocks noGrp="1"/>
          </p:cNvGraphicFramePr>
          <p:nvPr>
            <p:ph idx="1"/>
          </p:nvPr>
        </p:nvGraphicFramePr>
        <p:xfrm>
          <a:off x="1141413" y="2249488"/>
          <a:ext cx="9906000" cy="354171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889978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24AA6-68C7-CA4C-A983-4083FF00DDFE}"/>
              </a:ext>
            </a:extLst>
          </p:cNvPr>
          <p:cNvSpPr>
            <a:spLocks noGrp="1"/>
          </p:cNvSpPr>
          <p:nvPr>
            <p:ph type="title"/>
          </p:nvPr>
        </p:nvSpPr>
        <p:spPr/>
        <p:txBody>
          <a:bodyPr/>
          <a:lstStyle/>
          <a:p>
            <a:r>
              <a:rPr lang="en-US" dirty="0"/>
              <a:t>User Evaluation - HUB Results</a:t>
            </a:r>
          </a:p>
        </p:txBody>
      </p:sp>
      <p:graphicFrame>
        <p:nvGraphicFramePr>
          <p:cNvPr id="5" name="Content Placeholder 4">
            <a:extLst>
              <a:ext uri="{FF2B5EF4-FFF2-40B4-BE49-F238E27FC236}">
                <a16:creationId xmlns:a16="http://schemas.microsoft.com/office/drawing/2014/main" id="{984D3C6A-EED4-0340-BDBA-534D4617249C}"/>
              </a:ext>
            </a:extLst>
          </p:cNvPr>
          <p:cNvGraphicFramePr>
            <a:graphicFrameLocks noGrp="1"/>
          </p:cNvGraphicFramePr>
          <p:nvPr>
            <p:ph idx="1"/>
          </p:nvPr>
        </p:nvGraphicFramePr>
        <p:xfrm>
          <a:off x="1141413" y="2249488"/>
          <a:ext cx="9906000" cy="354171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460922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98F03-AE03-D543-946B-78482CD24283}"/>
              </a:ext>
            </a:extLst>
          </p:cNvPr>
          <p:cNvSpPr>
            <a:spLocks noGrp="1"/>
          </p:cNvSpPr>
          <p:nvPr>
            <p:ph type="title"/>
          </p:nvPr>
        </p:nvSpPr>
        <p:spPr/>
        <p:txBody>
          <a:bodyPr/>
          <a:lstStyle/>
          <a:p>
            <a:r>
              <a:rPr lang="en-US" dirty="0"/>
              <a:t>Scaling, Scheduling &amp; </a:t>
            </a:r>
            <a:r>
              <a:rPr lang="en-US" dirty="0" err="1"/>
              <a:t>Api</a:t>
            </a:r>
            <a:r>
              <a:rPr lang="en-US" dirty="0"/>
              <a:t> response - Intro</a:t>
            </a:r>
          </a:p>
        </p:txBody>
      </p:sp>
      <p:sp>
        <p:nvSpPr>
          <p:cNvPr id="3" name="Content Placeholder 2">
            <a:extLst>
              <a:ext uri="{FF2B5EF4-FFF2-40B4-BE49-F238E27FC236}">
                <a16:creationId xmlns:a16="http://schemas.microsoft.com/office/drawing/2014/main" id="{84D0D0AE-594A-9044-874E-93BAB684A60B}"/>
              </a:ext>
            </a:extLst>
          </p:cNvPr>
          <p:cNvSpPr>
            <a:spLocks noGrp="1"/>
          </p:cNvSpPr>
          <p:nvPr>
            <p:ph idx="1"/>
          </p:nvPr>
        </p:nvSpPr>
        <p:spPr/>
        <p:txBody>
          <a:bodyPr>
            <a:normAutofit lnSpcReduction="10000"/>
          </a:bodyPr>
          <a:lstStyle/>
          <a:p>
            <a:r>
              <a:rPr lang="en-US" dirty="0"/>
              <a:t>Scalability,  Scheduling delay and API Response time of individual services and the cluster as a whole.</a:t>
            </a:r>
          </a:p>
          <a:p>
            <a:pPr lvl="1"/>
            <a:r>
              <a:rPr lang="en-US" dirty="0"/>
              <a:t>Scaling Docker with Swarm - Andrea </a:t>
            </a:r>
            <a:r>
              <a:rPr lang="en-US" dirty="0" err="1"/>
              <a:t>Luzzardi</a:t>
            </a:r>
            <a:r>
              <a:rPr lang="en-US" dirty="0"/>
              <a:t>.</a:t>
            </a:r>
          </a:p>
          <a:p>
            <a:pPr marL="457200" lvl="1" indent="0">
              <a:buNone/>
            </a:pPr>
            <a:endParaRPr lang="en-US" dirty="0"/>
          </a:p>
          <a:p>
            <a:r>
              <a:rPr lang="en-US" dirty="0"/>
              <a:t>Key differences:</a:t>
            </a:r>
          </a:p>
          <a:p>
            <a:pPr lvl="1"/>
            <a:r>
              <a:rPr lang="en-US" dirty="0"/>
              <a:t>1000 worker nodes were used to stress test one single manager.</a:t>
            </a:r>
          </a:p>
          <a:p>
            <a:pPr lvl="1"/>
            <a:r>
              <a:rPr lang="en-US" dirty="0"/>
              <a:t>We used clusters of size 3, 5, 10 and 20 nodes.</a:t>
            </a:r>
          </a:p>
          <a:p>
            <a:pPr lvl="1"/>
            <a:r>
              <a:rPr lang="en-US" dirty="0"/>
              <a:t>With the ratio of managers and workers of 1:2, 3:2, 3:7 and 5:15 respectively. </a:t>
            </a:r>
          </a:p>
          <a:p>
            <a:pPr marL="0" indent="0">
              <a:buNone/>
            </a:pPr>
            <a:endParaRPr lang="en-US" dirty="0"/>
          </a:p>
        </p:txBody>
      </p:sp>
    </p:spTree>
    <p:extLst>
      <p:ext uri="{BB962C8B-B14F-4D97-AF65-F5344CB8AC3E}">
        <p14:creationId xmlns:p14="http://schemas.microsoft.com/office/powerpoint/2010/main" val="23850305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98F03-AE03-D543-946B-78482CD24283}"/>
              </a:ext>
            </a:extLst>
          </p:cNvPr>
          <p:cNvSpPr>
            <a:spLocks noGrp="1"/>
          </p:cNvSpPr>
          <p:nvPr>
            <p:ph type="title"/>
          </p:nvPr>
        </p:nvSpPr>
        <p:spPr/>
        <p:txBody>
          <a:bodyPr/>
          <a:lstStyle/>
          <a:p>
            <a:r>
              <a:rPr lang="en-US" dirty="0"/>
              <a:t>Scaling, Scheduling &amp; </a:t>
            </a:r>
            <a:r>
              <a:rPr lang="en-US" dirty="0" err="1"/>
              <a:t>Api</a:t>
            </a:r>
            <a:r>
              <a:rPr lang="en-US" dirty="0"/>
              <a:t> response - Intro</a:t>
            </a:r>
          </a:p>
        </p:txBody>
      </p:sp>
      <p:sp>
        <p:nvSpPr>
          <p:cNvPr id="3" name="Content Placeholder 2">
            <a:extLst>
              <a:ext uri="{FF2B5EF4-FFF2-40B4-BE49-F238E27FC236}">
                <a16:creationId xmlns:a16="http://schemas.microsoft.com/office/drawing/2014/main" id="{84D0D0AE-594A-9044-874E-93BAB684A60B}"/>
              </a:ext>
            </a:extLst>
          </p:cNvPr>
          <p:cNvSpPr>
            <a:spLocks noGrp="1"/>
          </p:cNvSpPr>
          <p:nvPr>
            <p:ph idx="1"/>
          </p:nvPr>
        </p:nvSpPr>
        <p:spPr/>
        <p:txBody>
          <a:bodyPr/>
          <a:lstStyle/>
          <a:p>
            <a:r>
              <a:rPr lang="en-US" dirty="0"/>
              <a:t>A new variable.</a:t>
            </a:r>
          </a:p>
          <a:p>
            <a:pPr lvl="1"/>
            <a:r>
              <a:rPr lang="en-US" dirty="0"/>
              <a:t>Stress-ng – was used to exert extra load on the system.</a:t>
            </a:r>
          </a:p>
          <a:p>
            <a:endParaRPr lang="en-US" dirty="0"/>
          </a:p>
          <a:p>
            <a:r>
              <a:rPr lang="en-US" dirty="0"/>
              <a:t>Goals:</a:t>
            </a:r>
          </a:p>
          <a:p>
            <a:pPr lvl="1"/>
            <a:r>
              <a:rPr lang="en-US" dirty="0"/>
              <a:t>Investigate side effects of using different cluster sizes.</a:t>
            </a:r>
          </a:p>
          <a:p>
            <a:pPr lvl="1"/>
            <a:r>
              <a:rPr lang="en-US" dirty="0"/>
              <a:t>Containers vs Virtual Machines.</a:t>
            </a:r>
          </a:p>
        </p:txBody>
      </p:sp>
    </p:spTree>
    <p:extLst>
      <p:ext uri="{BB962C8B-B14F-4D97-AF65-F5344CB8AC3E}">
        <p14:creationId xmlns:p14="http://schemas.microsoft.com/office/powerpoint/2010/main" val="26348860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98F03-AE03-D543-946B-78482CD24283}"/>
              </a:ext>
            </a:extLst>
          </p:cNvPr>
          <p:cNvSpPr>
            <a:spLocks noGrp="1"/>
          </p:cNvSpPr>
          <p:nvPr>
            <p:ph type="title"/>
          </p:nvPr>
        </p:nvSpPr>
        <p:spPr/>
        <p:txBody>
          <a:bodyPr/>
          <a:lstStyle/>
          <a:p>
            <a:r>
              <a:rPr lang="en-US" dirty="0"/>
              <a:t>Service scaling</a:t>
            </a:r>
          </a:p>
        </p:txBody>
      </p:sp>
      <p:sp>
        <p:nvSpPr>
          <p:cNvPr id="3" name="Content Placeholder 2">
            <a:extLst>
              <a:ext uri="{FF2B5EF4-FFF2-40B4-BE49-F238E27FC236}">
                <a16:creationId xmlns:a16="http://schemas.microsoft.com/office/drawing/2014/main" id="{84D0D0AE-594A-9044-874E-93BAB684A60B}"/>
              </a:ext>
            </a:extLst>
          </p:cNvPr>
          <p:cNvSpPr>
            <a:spLocks noGrp="1"/>
          </p:cNvSpPr>
          <p:nvPr>
            <p:ph idx="1"/>
          </p:nvPr>
        </p:nvSpPr>
        <p:spPr/>
        <p:txBody>
          <a:bodyPr/>
          <a:lstStyle/>
          <a:p>
            <a:r>
              <a:rPr lang="en-US" dirty="0"/>
              <a:t>Measure service creation, scaling and API response time.</a:t>
            </a:r>
          </a:p>
          <a:p>
            <a:pPr lvl="1"/>
            <a:r>
              <a:rPr lang="en-US" dirty="0"/>
              <a:t>Using “docker service”.</a:t>
            </a:r>
          </a:p>
          <a:p>
            <a:pPr lvl="1"/>
            <a:r>
              <a:rPr lang="en-US" dirty="0"/>
              <a:t>Deployed 30 service replicas per node.</a:t>
            </a:r>
          </a:p>
          <a:p>
            <a:pPr lvl="1"/>
            <a:r>
              <a:rPr lang="en-US" dirty="0"/>
              <a:t>Same number of stress replicas.</a:t>
            </a:r>
          </a:p>
        </p:txBody>
      </p:sp>
    </p:spTree>
    <p:extLst>
      <p:ext uri="{BB962C8B-B14F-4D97-AF65-F5344CB8AC3E}">
        <p14:creationId xmlns:p14="http://schemas.microsoft.com/office/powerpoint/2010/main" val="29730517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98F03-AE03-D543-946B-78482CD24283}"/>
              </a:ext>
            </a:extLst>
          </p:cNvPr>
          <p:cNvSpPr>
            <a:spLocks noGrp="1"/>
          </p:cNvSpPr>
          <p:nvPr>
            <p:ph type="title"/>
          </p:nvPr>
        </p:nvSpPr>
        <p:spPr/>
        <p:txBody>
          <a:bodyPr/>
          <a:lstStyle/>
          <a:p>
            <a:r>
              <a:rPr lang="en-US" dirty="0"/>
              <a:t>Service scaling - Results</a:t>
            </a:r>
          </a:p>
        </p:txBody>
      </p:sp>
      <p:sp>
        <p:nvSpPr>
          <p:cNvPr id="3" name="Content Placeholder 2">
            <a:extLst>
              <a:ext uri="{FF2B5EF4-FFF2-40B4-BE49-F238E27FC236}">
                <a16:creationId xmlns:a16="http://schemas.microsoft.com/office/drawing/2014/main" id="{84D0D0AE-594A-9044-874E-93BAB684A60B}"/>
              </a:ext>
            </a:extLst>
          </p:cNvPr>
          <p:cNvSpPr>
            <a:spLocks noGrp="1"/>
          </p:cNvSpPr>
          <p:nvPr>
            <p:ph idx="1"/>
          </p:nvPr>
        </p:nvSpPr>
        <p:spPr/>
        <p:txBody>
          <a:bodyPr/>
          <a:lstStyle/>
          <a:p>
            <a:r>
              <a:rPr lang="en-US" dirty="0"/>
              <a:t>Without stress.</a:t>
            </a:r>
          </a:p>
          <a:p>
            <a:endParaRPr lang="en-US" dirty="0"/>
          </a:p>
          <a:p>
            <a:endParaRPr lang="en-US" dirty="0"/>
          </a:p>
          <a:p>
            <a:r>
              <a:rPr lang="en-US" dirty="0"/>
              <a:t>With stress.</a:t>
            </a:r>
          </a:p>
        </p:txBody>
      </p:sp>
      <p:graphicFrame>
        <p:nvGraphicFramePr>
          <p:cNvPr id="6" name="Table 5">
            <a:extLst>
              <a:ext uri="{FF2B5EF4-FFF2-40B4-BE49-F238E27FC236}">
                <a16:creationId xmlns:a16="http://schemas.microsoft.com/office/drawing/2014/main" id="{161B7ECE-6BD8-A346-92D0-57C4FB09A222}"/>
              </a:ext>
            </a:extLst>
          </p:cNvPr>
          <p:cNvGraphicFramePr>
            <a:graphicFrameLocks noGrp="1"/>
          </p:cNvGraphicFramePr>
          <p:nvPr>
            <p:extLst>
              <p:ext uri="{D42A27DB-BD31-4B8C-83A1-F6EECF244321}">
                <p14:modId xmlns:p14="http://schemas.microsoft.com/office/powerpoint/2010/main" val="1222177964"/>
              </p:ext>
            </p:extLst>
          </p:nvPr>
        </p:nvGraphicFramePr>
        <p:xfrm>
          <a:off x="4320847" y="2097088"/>
          <a:ext cx="5445847" cy="1463040"/>
        </p:xfrm>
        <a:graphic>
          <a:graphicData uri="http://schemas.openxmlformats.org/drawingml/2006/table">
            <a:tbl>
              <a:tblPr firstRow="1" firstCol="1" bandRow="1">
                <a:tableStyleId>{5940675A-B579-460E-94D1-54222C63F5DA}</a:tableStyleId>
              </a:tblPr>
              <a:tblGrid>
                <a:gridCol w="1519682">
                  <a:extLst>
                    <a:ext uri="{9D8B030D-6E8A-4147-A177-3AD203B41FA5}">
                      <a16:colId xmlns:a16="http://schemas.microsoft.com/office/drawing/2014/main" val="3935426963"/>
                    </a:ext>
                  </a:extLst>
                </a:gridCol>
                <a:gridCol w="884619">
                  <a:extLst>
                    <a:ext uri="{9D8B030D-6E8A-4147-A177-3AD203B41FA5}">
                      <a16:colId xmlns:a16="http://schemas.microsoft.com/office/drawing/2014/main" val="19739969"/>
                    </a:ext>
                  </a:extLst>
                </a:gridCol>
                <a:gridCol w="884619">
                  <a:extLst>
                    <a:ext uri="{9D8B030D-6E8A-4147-A177-3AD203B41FA5}">
                      <a16:colId xmlns:a16="http://schemas.microsoft.com/office/drawing/2014/main" val="446037395"/>
                    </a:ext>
                  </a:extLst>
                </a:gridCol>
                <a:gridCol w="884619">
                  <a:extLst>
                    <a:ext uri="{9D8B030D-6E8A-4147-A177-3AD203B41FA5}">
                      <a16:colId xmlns:a16="http://schemas.microsoft.com/office/drawing/2014/main" val="1767558884"/>
                    </a:ext>
                  </a:extLst>
                </a:gridCol>
                <a:gridCol w="1272308">
                  <a:extLst>
                    <a:ext uri="{9D8B030D-6E8A-4147-A177-3AD203B41FA5}">
                      <a16:colId xmlns:a16="http://schemas.microsoft.com/office/drawing/2014/main" val="801227581"/>
                    </a:ext>
                  </a:extLst>
                </a:gridCol>
              </a:tblGrid>
              <a:tr h="459491">
                <a:tc>
                  <a:txBody>
                    <a:bodyPr/>
                    <a:lstStyle/>
                    <a:p>
                      <a:pPr algn="ctr">
                        <a:spcAft>
                          <a:spcPts val="0"/>
                        </a:spcAft>
                      </a:pPr>
                      <a:r>
                        <a:rPr lang="en-IE" sz="1600" dirty="0">
                          <a:effectLst/>
                        </a:rPr>
                        <a:t>Cluster Ratio</a:t>
                      </a:r>
                    </a:p>
                    <a:p>
                      <a:pPr algn="ctr">
                        <a:spcAft>
                          <a:spcPts val="0"/>
                        </a:spcAft>
                      </a:pPr>
                      <a:r>
                        <a:rPr lang="en-IE" sz="1600" dirty="0">
                          <a:effectLst/>
                        </a:rPr>
                        <a:t>manager:worker</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Average</a:t>
                      </a:r>
                    </a:p>
                    <a:p>
                      <a:pPr algn="ctr">
                        <a:spcAft>
                          <a:spcPts val="0"/>
                        </a:spcAft>
                      </a:pPr>
                      <a:r>
                        <a:rPr lang="en-IE" sz="1600" dirty="0">
                          <a:effectLst/>
                        </a:rPr>
                        <a:t>First</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Average</a:t>
                      </a:r>
                    </a:p>
                    <a:p>
                      <a:pPr algn="ctr">
                        <a:spcAft>
                          <a:spcPts val="0"/>
                        </a:spcAft>
                      </a:pPr>
                      <a:r>
                        <a:rPr lang="en-IE" sz="1600" dirty="0">
                          <a:effectLst/>
                        </a:rPr>
                        <a:t>Last</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Average</a:t>
                      </a:r>
                    </a:p>
                    <a:p>
                      <a:pPr algn="ctr">
                        <a:spcAft>
                          <a:spcPts val="0"/>
                        </a:spcAft>
                      </a:pPr>
                      <a:r>
                        <a:rPr lang="en-IE" sz="1600" dirty="0">
                          <a:effectLst/>
                        </a:rPr>
                        <a:t>Total</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Average API</a:t>
                      </a:r>
                    </a:p>
                    <a:p>
                      <a:pPr algn="ctr">
                        <a:spcAft>
                          <a:spcPts val="0"/>
                        </a:spcAft>
                      </a:pPr>
                      <a:r>
                        <a:rPr lang="en-IE" sz="1600">
                          <a:effectLst/>
                        </a:rPr>
                        <a:t>Response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67203186"/>
                  </a:ext>
                </a:extLst>
              </a:tr>
              <a:tr h="201446">
                <a:tc>
                  <a:txBody>
                    <a:bodyPr/>
                    <a:lstStyle/>
                    <a:p>
                      <a:pPr algn="ctr">
                        <a:spcAft>
                          <a:spcPts val="0"/>
                        </a:spcAft>
                      </a:pPr>
                      <a:r>
                        <a:rPr lang="en-IE" sz="1600" dirty="0">
                          <a:effectLst/>
                        </a:rPr>
                        <a:t>1:2</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1.253s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5.279s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11.945</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90ms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883472858"/>
                  </a:ext>
                </a:extLst>
              </a:tr>
              <a:tr h="201446">
                <a:tc>
                  <a:txBody>
                    <a:bodyPr/>
                    <a:lstStyle/>
                    <a:p>
                      <a:pPr algn="ctr">
                        <a:spcAft>
                          <a:spcPts val="0"/>
                        </a:spcAft>
                      </a:pPr>
                      <a:r>
                        <a:rPr lang="en-IE" sz="1600">
                          <a:effectLst/>
                        </a:rPr>
                        <a:t>3:2</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1.188s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4.427s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10.945</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86ms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907031054"/>
                  </a:ext>
                </a:extLst>
              </a:tr>
              <a:tr h="201446">
                <a:tc>
                  <a:txBody>
                    <a:bodyPr/>
                    <a:lstStyle/>
                    <a:p>
                      <a:pPr algn="ctr">
                        <a:spcAft>
                          <a:spcPts val="0"/>
                        </a:spcAft>
                      </a:pPr>
                      <a:r>
                        <a:rPr lang="en-IE" sz="1600">
                          <a:effectLst/>
                        </a:rPr>
                        <a:t>3:7</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0.842s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2.346s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8.850</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85ms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24316552"/>
                  </a:ext>
                </a:extLst>
              </a:tr>
              <a:tr h="201446">
                <a:tc>
                  <a:txBody>
                    <a:bodyPr/>
                    <a:lstStyle/>
                    <a:p>
                      <a:pPr algn="ctr">
                        <a:spcAft>
                          <a:spcPts val="0"/>
                        </a:spcAft>
                      </a:pPr>
                      <a:r>
                        <a:rPr lang="en-IE" sz="1600">
                          <a:effectLst/>
                        </a:rPr>
                        <a:t>5:15</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0.598s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a:effectLst/>
                        </a:rPr>
                        <a:t>1.392s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a:effectLst/>
                        </a:rPr>
                        <a:t>7.898</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84ms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27035716"/>
                  </a:ext>
                </a:extLst>
              </a:tr>
            </a:tbl>
          </a:graphicData>
        </a:graphic>
      </p:graphicFrame>
      <p:graphicFrame>
        <p:nvGraphicFramePr>
          <p:cNvPr id="7" name="Table 6">
            <a:extLst>
              <a:ext uri="{FF2B5EF4-FFF2-40B4-BE49-F238E27FC236}">
                <a16:creationId xmlns:a16="http://schemas.microsoft.com/office/drawing/2014/main" id="{BD387D03-6E8C-F044-85BF-E0993E6DC38D}"/>
              </a:ext>
            </a:extLst>
          </p:cNvPr>
          <p:cNvGraphicFramePr>
            <a:graphicFrameLocks noGrp="1"/>
          </p:cNvGraphicFramePr>
          <p:nvPr>
            <p:extLst>
              <p:ext uri="{D42A27DB-BD31-4B8C-83A1-F6EECF244321}">
                <p14:modId xmlns:p14="http://schemas.microsoft.com/office/powerpoint/2010/main" val="635142921"/>
              </p:ext>
            </p:extLst>
          </p:nvPr>
        </p:nvGraphicFramePr>
        <p:xfrm>
          <a:off x="4320846" y="3894381"/>
          <a:ext cx="5445848" cy="1464426"/>
        </p:xfrm>
        <a:graphic>
          <a:graphicData uri="http://schemas.openxmlformats.org/drawingml/2006/table">
            <a:tbl>
              <a:tblPr firstRow="1" firstCol="1" bandRow="1">
                <a:tableStyleId>{5940675A-B579-460E-94D1-54222C63F5DA}</a:tableStyleId>
              </a:tblPr>
              <a:tblGrid>
                <a:gridCol w="1539259">
                  <a:extLst>
                    <a:ext uri="{9D8B030D-6E8A-4147-A177-3AD203B41FA5}">
                      <a16:colId xmlns:a16="http://schemas.microsoft.com/office/drawing/2014/main" val="3719745835"/>
                    </a:ext>
                  </a:extLst>
                </a:gridCol>
                <a:gridCol w="896015">
                  <a:extLst>
                    <a:ext uri="{9D8B030D-6E8A-4147-A177-3AD203B41FA5}">
                      <a16:colId xmlns:a16="http://schemas.microsoft.com/office/drawing/2014/main" val="1340732781"/>
                    </a:ext>
                  </a:extLst>
                </a:gridCol>
                <a:gridCol w="896015">
                  <a:extLst>
                    <a:ext uri="{9D8B030D-6E8A-4147-A177-3AD203B41FA5}">
                      <a16:colId xmlns:a16="http://schemas.microsoft.com/office/drawing/2014/main" val="1915090657"/>
                    </a:ext>
                  </a:extLst>
                </a:gridCol>
                <a:gridCol w="896015">
                  <a:extLst>
                    <a:ext uri="{9D8B030D-6E8A-4147-A177-3AD203B41FA5}">
                      <a16:colId xmlns:a16="http://schemas.microsoft.com/office/drawing/2014/main" val="1126399896"/>
                    </a:ext>
                  </a:extLst>
                </a:gridCol>
                <a:gridCol w="1218544">
                  <a:extLst>
                    <a:ext uri="{9D8B030D-6E8A-4147-A177-3AD203B41FA5}">
                      <a16:colId xmlns:a16="http://schemas.microsoft.com/office/drawing/2014/main" val="4066645882"/>
                    </a:ext>
                  </a:extLst>
                </a:gridCol>
              </a:tblGrid>
              <a:tr h="488142">
                <a:tc>
                  <a:txBody>
                    <a:bodyPr/>
                    <a:lstStyle/>
                    <a:p>
                      <a:pPr algn="ctr">
                        <a:spcAft>
                          <a:spcPts val="0"/>
                        </a:spcAft>
                      </a:pPr>
                      <a:r>
                        <a:rPr lang="en-IE" sz="1600" dirty="0">
                          <a:effectLst/>
                        </a:rPr>
                        <a:t>Cluster Ratio</a:t>
                      </a:r>
                    </a:p>
                    <a:p>
                      <a:pPr algn="ctr">
                        <a:spcAft>
                          <a:spcPts val="0"/>
                        </a:spcAft>
                      </a:pPr>
                      <a:r>
                        <a:rPr lang="en-IE" sz="1600" dirty="0">
                          <a:effectLst/>
                        </a:rPr>
                        <a:t>manager:worker</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Average</a:t>
                      </a:r>
                    </a:p>
                    <a:p>
                      <a:pPr algn="ctr">
                        <a:spcAft>
                          <a:spcPts val="0"/>
                        </a:spcAft>
                      </a:pPr>
                      <a:r>
                        <a:rPr lang="en-IE" sz="1600" dirty="0">
                          <a:effectLst/>
                        </a:rPr>
                        <a:t>First</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Average</a:t>
                      </a:r>
                    </a:p>
                    <a:p>
                      <a:pPr algn="ctr">
                        <a:spcAft>
                          <a:spcPts val="0"/>
                        </a:spcAft>
                      </a:pPr>
                      <a:r>
                        <a:rPr lang="en-IE" sz="1600" dirty="0">
                          <a:effectLst/>
                        </a:rPr>
                        <a:t>Last</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Average</a:t>
                      </a:r>
                    </a:p>
                    <a:p>
                      <a:pPr algn="ctr">
                        <a:spcAft>
                          <a:spcPts val="0"/>
                        </a:spcAft>
                      </a:pPr>
                      <a:r>
                        <a:rPr lang="en-IE" sz="1600" dirty="0">
                          <a:effectLst/>
                        </a:rPr>
                        <a:t>Total</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Average API</a:t>
                      </a:r>
                    </a:p>
                    <a:p>
                      <a:pPr algn="ctr">
                        <a:spcAft>
                          <a:spcPts val="0"/>
                        </a:spcAft>
                      </a:pPr>
                      <a:r>
                        <a:rPr lang="en-IE" sz="1600">
                          <a:effectLst/>
                        </a:rPr>
                        <a:t>Response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28321403"/>
                  </a:ext>
                </a:extLst>
              </a:tr>
              <a:tr h="244071">
                <a:tc>
                  <a:txBody>
                    <a:bodyPr/>
                    <a:lstStyle/>
                    <a:p>
                      <a:pPr algn="ctr">
                        <a:spcAft>
                          <a:spcPts val="0"/>
                        </a:spcAft>
                      </a:pPr>
                      <a:r>
                        <a:rPr lang="en-IE" sz="1600">
                          <a:effectLst/>
                        </a:rPr>
                        <a:t>1:2</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6.416s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13.265s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20.072s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240ms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70482366"/>
                  </a:ext>
                </a:extLst>
              </a:tr>
              <a:tr h="244071">
                <a:tc>
                  <a:txBody>
                    <a:bodyPr/>
                    <a:lstStyle/>
                    <a:p>
                      <a:pPr algn="ctr">
                        <a:spcAft>
                          <a:spcPts val="0"/>
                        </a:spcAft>
                      </a:pPr>
                      <a:r>
                        <a:rPr lang="en-IE" sz="1600">
                          <a:effectLst/>
                        </a:rPr>
                        <a:t>3:2</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10.708s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18.164s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26.468s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168ms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63515201"/>
                  </a:ext>
                </a:extLst>
              </a:tr>
              <a:tr h="244071">
                <a:tc>
                  <a:txBody>
                    <a:bodyPr/>
                    <a:lstStyle/>
                    <a:p>
                      <a:pPr algn="ctr">
                        <a:spcAft>
                          <a:spcPts val="0"/>
                        </a:spcAft>
                      </a:pPr>
                      <a:r>
                        <a:rPr lang="en-IE" sz="1600">
                          <a:effectLst/>
                        </a:rPr>
                        <a:t>3:7</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12.121s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a:effectLst/>
                        </a:rPr>
                        <a:t>20.373s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30.245s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172ms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927301808"/>
                  </a:ext>
                </a:extLst>
              </a:tr>
              <a:tr h="244071">
                <a:tc>
                  <a:txBody>
                    <a:bodyPr/>
                    <a:lstStyle/>
                    <a:p>
                      <a:pPr algn="ctr">
                        <a:spcAft>
                          <a:spcPts val="0"/>
                        </a:spcAft>
                      </a:pPr>
                      <a:r>
                        <a:rPr lang="en-IE" sz="1600">
                          <a:effectLst/>
                        </a:rPr>
                        <a:t>5:15</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10.198s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a:effectLst/>
                        </a:rPr>
                        <a:t>19.070s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a:effectLst/>
                        </a:rPr>
                        <a:t>27.141s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143ms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164486068"/>
                  </a:ext>
                </a:extLst>
              </a:tr>
            </a:tbl>
          </a:graphicData>
        </a:graphic>
      </p:graphicFrame>
    </p:spTree>
    <p:extLst>
      <p:ext uri="{BB962C8B-B14F-4D97-AF65-F5344CB8AC3E}">
        <p14:creationId xmlns:p14="http://schemas.microsoft.com/office/powerpoint/2010/main" val="15507645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98F03-AE03-D543-946B-78482CD24283}"/>
              </a:ext>
            </a:extLst>
          </p:cNvPr>
          <p:cNvSpPr>
            <a:spLocks noGrp="1"/>
          </p:cNvSpPr>
          <p:nvPr>
            <p:ph type="title"/>
          </p:nvPr>
        </p:nvSpPr>
        <p:spPr/>
        <p:txBody>
          <a:bodyPr/>
          <a:lstStyle/>
          <a:p>
            <a:r>
              <a:rPr lang="en-US" dirty="0"/>
              <a:t>Service scaling - Analyses</a:t>
            </a:r>
          </a:p>
        </p:txBody>
      </p:sp>
      <p:graphicFrame>
        <p:nvGraphicFramePr>
          <p:cNvPr id="4" name="Content Placeholder 3">
            <a:extLst>
              <a:ext uri="{FF2B5EF4-FFF2-40B4-BE49-F238E27FC236}">
                <a16:creationId xmlns:a16="http://schemas.microsoft.com/office/drawing/2014/main" id="{6BF9E2B9-B165-9944-8A13-AB3E82949057}"/>
              </a:ext>
            </a:extLst>
          </p:cNvPr>
          <p:cNvGraphicFramePr>
            <a:graphicFrameLocks noGrp="1"/>
          </p:cNvGraphicFramePr>
          <p:nvPr>
            <p:ph idx="1"/>
            <p:extLst>
              <p:ext uri="{D42A27DB-BD31-4B8C-83A1-F6EECF244321}">
                <p14:modId xmlns:p14="http://schemas.microsoft.com/office/powerpoint/2010/main" val="795166349"/>
              </p:ext>
            </p:extLst>
          </p:nvPr>
        </p:nvGraphicFramePr>
        <p:xfrm>
          <a:off x="3188286" y="2110195"/>
          <a:ext cx="5300689" cy="1228429"/>
        </p:xfrm>
        <a:graphic>
          <a:graphicData uri="http://schemas.openxmlformats.org/drawingml/2006/table">
            <a:tbl>
              <a:tblPr firstRow="1" firstCol="1" bandRow="1">
                <a:tableStyleId>{5940675A-B579-460E-94D1-54222C63F5DA}</a:tableStyleId>
              </a:tblPr>
              <a:tblGrid>
                <a:gridCol w="1519682">
                  <a:extLst>
                    <a:ext uri="{9D8B030D-6E8A-4147-A177-3AD203B41FA5}">
                      <a16:colId xmlns:a16="http://schemas.microsoft.com/office/drawing/2014/main" val="3859380722"/>
                    </a:ext>
                  </a:extLst>
                </a:gridCol>
                <a:gridCol w="861457">
                  <a:extLst>
                    <a:ext uri="{9D8B030D-6E8A-4147-A177-3AD203B41FA5}">
                      <a16:colId xmlns:a16="http://schemas.microsoft.com/office/drawing/2014/main" val="2745013613"/>
                    </a:ext>
                  </a:extLst>
                </a:gridCol>
                <a:gridCol w="1022980">
                  <a:extLst>
                    <a:ext uri="{9D8B030D-6E8A-4147-A177-3AD203B41FA5}">
                      <a16:colId xmlns:a16="http://schemas.microsoft.com/office/drawing/2014/main" val="1860636941"/>
                    </a:ext>
                  </a:extLst>
                </a:gridCol>
                <a:gridCol w="873590">
                  <a:extLst>
                    <a:ext uri="{9D8B030D-6E8A-4147-A177-3AD203B41FA5}">
                      <a16:colId xmlns:a16="http://schemas.microsoft.com/office/drawing/2014/main" val="199573979"/>
                    </a:ext>
                  </a:extLst>
                </a:gridCol>
                <a:gridCol w="1022980">
                  <a:extLst>
                    <a:ext uri="{9D8B030D-6E8A-4147-A177-3AD203B41FA5}">
                      <a16:colId xmlns:a16="http://schemas.microsoft.com/office/drawing/2014/main" val="1540005735"/>
                    </a:ext>
                  </a:extLst>
                </a:gridCol>
              </a:tblGrid>
              <a:tr h="737057">
                <a:tc>
                  <a:txBody>
                    <a:bodyPr/>
                    <a:lstStyle/>
                    <a:p>
                      <a:pPr algn="ctr">
                        <a:spcAft>
                          <a:spcPts val="0"/>
                        </a:spcAft>
                      </a:pPr>
                      <a:r>
                        <a:rPr lang="en-IE" sz="1600" dirty="0">
                          <a:effectLst/>
                        </a:rPr>
                        <a:t>Cluster Ratio</a:t>
                      </a:r>
                    </a:p>
                    <a:p>
                      <a:pPr algn="ctr">
                        <a:spcAft>
                          <a:spcPts val="0"/>
                        </a:spcAft>
                      </a:pPr>
                      <a:r>
                        <a:rPr lang="en-IE" sz="1600" dirty="0">
                          <a:effectLst/>
                        </a:rPr>
                        <a:t>manager:worker</a:t>
                      </a:r>
                    </a:p>
                    <a:p>
                      <a:pPr algn="ctr">
                        <a:spcAft>
                          <a:spcPts val="0"/>
                        </a:spcAft>
                      </a:pPr>
                      <a:r>
                        <a:rPr lang="en-IE" sz="1600" dirty="0">
                          <a:effectLst/>
                          <a:latin typeface="Times New Roman" panose="02020603050405020304" pitchFamily="18" charset="0"/>
                          <a:ea typeface="Times New Roman" panose="02020603050405020304" pitchFamily="18" charset="0"/>
                          <a:cs typeface="Times New Roman" panose="02020603050405020304" pitchFamily="18" charset="0"/>
                        </a:rPr>
                        <a:t>With load</a:t>
                      </a:r>
                    </a:p>
                  </a:txBody>
                  <a:tcPr marL="68580" marR="68580" marT="0" marB="0"/>
                </a:tc>
                <a:tc>
                  <a:txBody>
                    <a:bodyPr/>
                    <a:lstStyle/>
                    <a:p>
                      <a:pPr algn="ctr">
                        <a:spcAft>
                          <a:spcPts val="0"/>
                        </a:spcAft>
                      </a:pPr>
                      <a:r>
                        <a:rPr lang="en-IE" sz="1600" dirty="0">
                          <a:effectLst/>
                        </a:rPr>
                        <a:t>Average First</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Average Last</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Average Total</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Average API</a:t>
                      </a:r>
                    </a:p>
                    <a:p>
                      <a:pPr algn="ctr">
                        <a:spcAft>
                          <a:spcPts val="0"/>
                        </a:spcAft>
                      </a:pPr>
                      <a:r>
                        <a:rPr lang="en-IE" sz="1600">
                          <a:effectLst/>
                        </a:rPr>
                        <a:t>Response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032799"/>
                  </a:ext>
                </a:extLst>
              </a:tr>
              <a:tr h="245686">
                <a:tc>
                  <a:txBody>
                    <a:bodyPr/>
                    <a:lstStyle/>
                    <a:p>
                      <a:pPr algn="ctr">
                        <a:spcAft>
                          <a:spcPts val="0"/>
                        </a:spcAft>
                      </a:pPr>
                      <a:r>
                        <a:rPr lang="en-IE" sz="1600">
                          <a:effectLst/>
                        </a:rPr>
                        <a:t>1:2</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6.416s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13.265s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20.072s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240ms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43625987"/>
                  </a:ext>
                </a:extLst>
              </a:tr>
              <a:tr h="245686">
                <a:tc>
                  <a:txBody>
                    <a:bodyPr/>
                    <a:lstStyle/>
                    <a:p>
                      <a:pPr algn="ctr">
                        <a:spcAft>
                          <a:spcPts val="0"/>
                        </a:spcAft>
                      </a:pPr>
                      <a:r>
                        <a:rPr lang="en-IE" sz="1600">
                          <a:effectLst/>
                        </a:rPr>
                        <a:t>5:15</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4.277s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8.841s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15.571s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128ms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91774891"/>
                  </a:ext>
                </a:extLst>
              </a:tr>
            </a:tbl>
          </a:graphicData>
        </a:graphic>
      </p:graphicFrame>
      <p:graphicFrame>
        <p:nvGraphicFramePr>
          <p:cNvPr id="5" name="Table 4">
            <a:extLst>
              <a:ext uri="{FF2B5EF4-FFF2-40B4-BE49-F238E27FC236}">
                <a16:creationId xmlns:a16="http://schemas.microsoft.com/office/drawing/2014/main" id="{E390E3ED-FCC3-AA4F-A11E-2978331E2A89}"/>
              </a:ext>
            </a:extLst>
          </p:cNvPr>
          <p:cNvGraphicFramePr>
            <a:graphicFrameLocks noGrp="1"/>
          </p:cNvGraphicFramePr>
          <p:nvPr>
            <p:extLst>
              <p:ext uri="{D42A27DB-BD31-4B8C-83A1-F6EECF244321}">
                <p14:modId xmlns:p14="http://schemas.microsoft.com/office/powerpoint/2010/main" val="4184186804"/>
              </p:ext>
            </p:extLst>
          </p:nvPr>
        </p:nvGraphicFramePr>
        <p:xfrm>
          <a:off x="2707183" y="3830061"/>
          <a:ext cx="6262893" cy="1263621"/>
        </p:xfrm>
        <a:graphic>
          <a:graphicData uri="http://schemas.openxmlformats.org/drawingml/2006/table">
            <a:tbl>
              <a:tblPr firstRow="1" firstCol="1" bandRow="1">
                <a:tableStyleId>{5940675A-B579-460E-94D1-54222C63F5DA}</a:tableStyleId>
              </a:tblPr>
              <a:tblGrid>
                <a:gridCol w="2286954">
                  <a:extLst>
                    <a:ext uri="{9D8B030D-6E8A-4147-A177-3AD203B41FA5}">
                      <a16:colId xmlns:a16="http://schemas.microsoft.com/office/drawing/2014/main" val="2510548695"/>
                    </a:ext>
                  </a:extLst>
                </a:gridCol>
                <a:gridCol w="864360">
                  <a:extLst>
                    <a:ext uri="{9D8B030D-6E8A-4147-A177-3AD203B41FA5}">
                      <a16:colId xmlns:a16="http://schemas.microsoft.com/office/drawing/2014/main" val="1234987092"/>
                    </a:ext>
                  </a:extLst>
                </a:gridCol>
                <a:gridCol w="1026618">
                  <a:extLst>
                    <a:ext uri="{9D8B030D-6E8A-4147-A177-3AD203B41FA5}">
                      <a16:colId xmlns:a16="http://schemas.microsoft.com/office/drawing/2014/main" val="1800123209"/>
                    </a:ext>
                  </a:extLst>
                </a:gridCol>
                <a:gridCol w="876492">
                  <a:extLst>
                    <a:ext uri="{9D8B030D-6E8A-4147-A177-3AD203B41FA5}">
                      <a16:colId xmlns:a16="http://schemas.microsoft.com/office/drawing/2014/main" val="1874992418"/>
                    </a:ext>
                  </a:extLst>
                </a:gridCol>
                <a:gridCol w="1208469">
                  <a:extLst>
                    <a:ext uri="{9D8B030D-6E8A-4147-A177-3AD203B41FA5}">
                      <a16:colId xmlns:a16="http://schemas.microsoft.com/office/drawing/2014/main" val="4090372403"/>
                    </a:ext>
                  </a:extLst>
                </a:gridCol>
              </a:tblGrid>
              <a:tr h="775941">
                <a:tc>
                  <a:txBody>
                    <a:bodyPr/>
                    <a:lstStyle/>
                    <a:p>
                      <a:pPr algn="ctr">
                        <a:spcAft>
                          <a:spcPts val="0"/>
                        </a:spcAft>
                      </a:pPr>
                      <a:r>
                        <a:rPr lang="en-IE" sz="1600" dirty="0">
                          <a:effectLst/>
                        </a:rPr>
                        <a:t>Performance Improvement</a:t>
                      </a:r>
                    </a:p>
                    <a:p>
                      <a:pPr algn="ctr">
                        <a:spcAft>
                          <a:spcPts val="0"/>
                        </a:spcAft>
                      </a:pPr>
                      <a:r>
                        <a:rPr lang="en-IE" sz="1600" dirty="0">
                          <a:effectLst/>
                        </a:rPr>
                        <a:t>Between </a:t>
                      </a:r>
                    </a:p>
                    <a:p>
                      <a:pPr algn="ctr">
                        <a:spcAft>
                          <a:spcPts val="0"/>
                        </a:spcAft>
                      </a:pPr>
                      <a:r>
                        <a:rPr lang="en-IE" sz="1600" dirty="0">
                          <a:effectLst/>
                        </a:rPr>
                        <a:t>Cluster 1:2 and 5:10</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 </a:t>
                      </a:r>
                    </a:p>
                    <a:p>
                      <a:pPr algn="ctr">
                        <a:spcAft>
                          <a:spcPts val="0"/>
                        </a:spcAft>
                      </a:pPr>
                      <a:r>
                        <a:rPr lang="en-IE" sz="1600" dirty="0">
                          <a:effectLst/>
                        </a:rPr>
                        <a:t>Average First</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 </a:t>
                      </a:r>
                    </a:p>
                    <a:p>
                      <a:pPr algn="ctr">
                        <a:spcAft>
                          <a:spcPts val="0"/>
                        </a:spcAft>
                      </a:pPr>
                      <a:r>
                        <a:rPr lang="en-IE" sz="1600" dirty="0">
                          <a:effectLst/>
                        </a:rPr>
                        <a:t>Average Last</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 </a:t>
                      </a:r>
                    </a:p>
                    <a:p>
                      <a:pPr algn="ctr">
                        <a:spcAft>
                          <a:spcPts val="0"/>
                        </a:spcAft>
                      </a:pPr>
                      <a:r>
                        <a:rPr lang="en-IE" sz="1600">
                          <a:effectLst/>
                        </a:rPr>
                        <a:t>Average Total</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 </a:t>
                      </a:r>
                    </a:p>
                    <a:p>
                      <a:pPr algn="ctr">
                        <a:spcAft>
                          <a:spcPts val="0"/>
                        </a:spcAft>
                      </a:pPr>
                      <a:r>
                        <a:rPr lang="en-IE" sz="1600" dirty="0">
                          <a:effectLst/>
                        </a:rPr>
                        <a:t>Average API</a:t>
                      </a:r>
                    </a:p>
                    <a:p>
                      <a:pPr algn="ctr">
                        <a:spcAft>
                          <a:spcPts val="0"/>
                        </a:spcAft>
                      </a:pPr>
                      <a:r>
                        <a:rPr lang="en-IE" sz="1600" dirty="0">
                          <a:effectLst/>
                        </a:rPr>
                        <a:t>Response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94310456"/>
                  </a:ext>
                </a:extLst>
              </a:tr>
              <a:tr h="200966">
                <a:tc>
                  <a:txBody>
                    <a:bodyPr/>
                    <a:lstStyle/>
                    <a:p>
                      <a:pPr algn="ctr">
                        <a:spcAft>
                          <a:spcPts val="0"/>
                        </a:spcAft>
                      </a:pPr>
                      <a:r>
                        <a:rPr lang="en-IE" sz="1600" dirty="0">
                          <a:effectLst/>
                        </a:rPr>
                        <a:t>Without stress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52%</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a:effectLst/>
                        </a:rPr>
                        <a:t>74%</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34%</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6%</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1178834569"/>
                  </a:ext>
                </a:extLst>
              </a:tr>
              <a:tr h="200966">
                <a:tc>
                  <a:txBody>
                    <a:bodyPr/>
                    <a:lstStyle/>
                    <a:p>
                      <a:pPr algn="ctr">
                        <a:spcAft>
                          <a:spcPts val="0"/>
                        </a:spcAft>
                      </a:pPr>
                      <a:r>
                        <a:rPr lang="en-IE" sz="1600" dirty="0">
                          <a:effectLst/>
                        </a:rPr>
                        <a:t>With stress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33%</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a:effectLst/>
                        </a:rPr>
                        <a:t>33%</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a:effectLst/>
                        </a:rPr>
                        <a:t>22%</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dirty="0">
                          <a:effectLst/>
                        </a:rPr>
                        <a:t>47%</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3895820586"/>
                  </a:ext>
                </a:extLst>
              </a:tr>
            </a:tbl>
          </a:graphicData>
        </a:graphic>
      </p:graphicFrame>
    </p:spTree>
    <p:extLst>
      <p:ext uri="{BB962C8B-B14F-4D97-AF65-F5344CB8AC3E}">
        <p14:creationId xmlns:p14="http://schemas.microsoft.com/office/powerpoint/2010/main" val="18042434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8334B-EF42-1C45-9358-FA88EF65FD8F}"/>
              </a:ext>
            </a:extLst>
          </p:cNvPr>
          <p:cNvSpPr>
            <a:spLocks noGrp="1"/>
          </p:cNvSpPr>
          <p:nvPr>
            <p:ph type="title"/>
          </p:nvPr>
        </p:nvSpPr>
        <p:spPr/>
        <p:txBody>
          <a:bodyPr/>
          <a:lstStyle/>
          <a:p>
            <a:r>
              <a:rPr lang="en-US" dirty="0"/>
              <a:t>Scheduling &amp; </a:t>
            </a:r>
            <a:r>
              <a:rPr lang="en-US" dirty="0" err="1"/>
              <a:t>Api</a:t>
            </a:r>
            <a:r>
              <a:rPr lang="en-US" dirty="0"/>
              <a:t> response time - Results</a:t>
            </a:r>
          </a:p>
        </p:txBody>
      </p:sp>
      <p:graphicFrame>
        <p:nvGraphicFramePr>
          <p:cNvPr id="7" name="Content Placeholder 6">
            <a:extLst>
              <a:ext uri="{FF2B5EF4-FFF2-40B4-BE49-F238E27FC236}">
                <a16:creationId xmlns:a16="http://schemas.microsoft.com/office/drawing/2014/main" id="{5C60C509-353E-3D44-A829-346866C22664}"/>
              </a:ext>
            </a:extLst>
          </p:cNvPr>
          <p:cNvGraphicFramePr>
            <a:graphicFrameLocks noGrp="1"/>
          </p:cNvGraphicFramePr>
          <p:nvPr>
            <p:ph idx="1"/>
            <p:extLst>
              <p:ext uri="{D42A27DB-BD31-4B8C-83A1-F6EECF244321}">
                <p14:modId xmlns:p14="http://schemas.microsoft.com/office/powerpoint/2010/main" val="2278804698"/>
              </p:ext>
            </p:extLst>
          </p:nvPr>
        </p:nvGraphicFramePr>
        <p:xfrm>
          <a:off x="4193803" y="1927494"/>
          <a:ext cx="2902690" cy="975360"/>
        </p:xfrm>
        <a:graphic>
          <a:graphicData uri="http://schemas.openxmlformats.org/drawingml/2006/table">
            <a:tbl>
              <a:tblPr firstRow="1" firstCol="1" bandRow="1">
                <a:tableStyleId>{5940675A-B579-460E-94D1-54222C63F5DA}</a:tableStyleId>
              </a:tblPr>
              <a:tblGrid>
                <a:gridCol w="957091">
                  <a:extLst>
                    <a:ext uri="{9D8B030D-6E8A-4147-A177-3AD203B41FA5}">
                      <a16:colId xmlns:a16="http://schemas.microsoft.com/office/drawing/2014/main" val="2502768644"/>
                    </a:ext>
                  </a:extLst>
                </a:gridCol>
                <a:gridCol w="957091">
                  <a:extLst>
                    <a:ext uri="{9D8B030D-6E8A-4147-A177-3AD203B41FA5}">
                      <a16:colId xmlns:a16="http://schemas.microsoft.com/office/drawing/2014/main" val="2040220489"/>
                    </a:ext>
                  </a:extLst>
                </a:gridCol>
                <a:gridCol w="988508">
                  <a:extLst>
                    <a:ext uri="{9D8B030D-6E8A-4147-A177-3AD203B41FA5}">
                      <a16:colId xmlns:a16="http://schemas.microsoft.com/office/drawing/2014/main" val="2419411315"/>
                    </a:ext>
                  </a:extLst>
                </a:gridCol>
              </a:tblGrid>
              <a:tr h="377456">
                <a:tc>
                  <a:txBody>
                    <a:bodyPr/>
                    <a:lstStyle/>
                    <a:p>
                      <a:pPr algn="ctr">
                        <a:spcAft>
                          <a:spcPts val="0"/>
                        </a:spcAft>
                        <a:tabLst>
                          <a:tab pos="307340" algn="l"/>
                        </a:tabLst>
                      </a:pPr>
                      <a:r>
                        <a:rPr lang="en-IE" sz="1600" dirty="0">
                          <a:effectLst/>
                        </a:rPr>
                        <a:t>Andrea’s results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API</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Scheduling Delay</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282740368"/>
                  </a:ext>
                </a:extLst>
              </a:tr>
              <a:tr h="188728">
                <a:tc>
                  <a:txBody>
                    <a:bodyPr/>
                    <a:lstStyle/>
                    <a:p>
                      <a:pPr algn="ctr">
                        <a:spcAft>
                          <a:spcPts val="0"/>
                        </a:spcAft>
                      </a:pPr>
                      <a:r>
                        <a:rPr lang="en-IE" sz="1600">
                          <a:effectLst/>
                        </a:rPr>
                        <a:t>Mean</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150ms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230ms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29164656"/>
                  </a:ext>
                </a:extLst>
              </a:tr>
              <a:tr h="188728">
                <a:tc>
                  <a:txBody>
                    <a:bodyPr/>
                    <a:lstStyle/>
                    <a:p>
                      <a:pPr algn="ctr">
                        <a:spcAft>
                          <a:spcPts val="0"/>
                        </a:spcAft>
                      </a:pPr>
                      <a:r>
                        <a:rPr lang="en-IE" sz="1600">
                          <a:effectLst/>
                        </a:rPr>
                        <a:t>99th</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360ms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400ms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900939839"/>
                  </a:ext>
                </a:extLst>
              </a:tr>
            </a:tbl>
          </a:graphicData>
        </a:graphic>
      </p:graphicFrame>
      <p:graphicFrame>
        <p:nvGraphicFramePr>
          <p:cNvPr id="8" name="Table 7">
            <a:extLst>
              <a:ext uri="{FF2B5EF4-FFF2-40B4-BE49-F238E27FC236}">
                <a16:creationId xmlns:a16="http://schemas.microsoft.com/office/drawing/2014/main" id="{F35C44A7-B447-B64C-BFA5-DB5DEAA8D58F}"/>
              </a:ext>
            </a:extLst>
          </p:cNvPr>
          <p:cNvGraphicFramePr>
            <a:graphicFrameLocks noGrp="1"/>
          </p:cNvGraphicFramePr>
          <p:nvPr>
            <p:extLst>
              <p:ext uri="{D42A27DB-BD31-4B8C-83A1-F6EECF244321}">
                <p14:modId xmlns:p14="http://schemas.microsoft.com/office/powerpoint/2010/main" val="1602114646"/>
              </p:ext>
            </p:extLst>
          </p:nvPr>
        </p:nvGraphicFramePr>
        <p:xfrm>
          <a:off x="2851402" y="3098409"/>
          <a:ext cx="5587491" cy="1493911"/>
        </p:xfrm>
        <a:graphic>
          <a:graphicData uri="http://schemas.openxmlformats.org/drawingml/2006/table">
            <a:tbl>
              <a:tblPr firstRow="1" firstCol="1" bandRow="1">
                <a:tableStyleId>{5940675A-B579-460E-94D1-54222C63F5DA}</a:tableStyleId>
              </a:tblPr>
              <a:tblGrid>
                <a:gridCol w="1332928">
                  <a:extLst>
                    <a:ext uri="{9D8B030D-6E8A-4147-A177-3AD203B41FA5}">
                      <a16:colId xmlns:a16="http://schemas.microsoft.com/office/drawing/2014/main" val="4040475124"/>
                    </a:ext>
                  </a:extLst>
                </a:gridCol>
                <a:gridCol w="934784">
                  <a:extLst>
                    <a:ext uri="{9D8B030D-6E8A-4147-A177-3AD203B41FA5}">
                      <a16:colId xmlns:a16="http://schemas.microsoft.com/office/drawing/2014/main" val="2330149610"/>
                    </a:ext>
                  </a:extLst>
                </a:gridCol>
                <a:gridCol w="1062863">
                  <a:extLst>
                    <a:ext uri="{9D8B030D-6E8A-4147-A177-3AD203B41FA5}">
                      <a16:colId xmlns:a16="http://schemas.microsoft.com/office/drawing/2014/main" val="624104795"/>
                    </a:ext>
                  </a:extLst>
                </a:gridCol>
                <a:gridCol w="1128458">
                  <a:extLst>
                    <a:ext uri="{9D8B030D-6E8A-4147-A177-3AD203B41FA5}">
                      <a16:colId xmlns:a16="http://schemas.microsoft.com/office/drawing/2014/main" val="584979786"/>
                    </a:ext>
                  </a:extLst>
                </a:gridCol>
                <a:gridCol w="1128458">
                  <a:extLst>
                    <a:ext uri="{9D8B030D-6E8A-4147-A177-3AD203B41FA5}">
                      <a16:colId xmlns:a16="http://schemas.microsoft.com/office/drawing/2014/main" val="1743200591"/>
                    </a:ext>
                  </a:extLst>
                </a:gridCol>
              </a:tblGrid>
              <a:tr h="762391">
                <a:tc>
                  <a:txBody>
                    <a:bodyPr/>
                    <a:lstStyle/>
                    <a:p>
                      <a:pPr algn="ctr">
                        <a:spcAft>
                          <a:spcPts val="0"/>
                        </a:spcAft>
                        <a:tabLst>
                          <a:tab pos="307340" algn="l"/>
                        </a:tabLst>
                      </a:pPr>
                      <a:r>
                        <a:rPr lang="en-IE" sz="1600" dirty="0">
                          <a:effectLst/>
                        </a:rPr>
                        <a:t> </a:t>
                      </a:r>
                    </a:p>
                    <a:p>
                      <a:pPr algn="ctr">
                        <a:spcAft>
                          <a:spcPts val="0"/>
                        </a:spcAft>
                        <a:tabLst>
                          <a:tab pos="307340" algn="l"/>
                        </a:tabLst>
                      </a:pPr>
                      <a:r>
                        <a:rPr lang="en-IE" sz="1600" dirty="0">
                          <a:effectLst/>
                        </a:rPr>
                        <a:t>Concurrency:1</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API</a:t>
                      </a:r>
                    </a:p>
                    <a:p>
                      <a:pPr algn="ctr">
                        <a:spcAft>
                          <a:spcPts val="0"/>
                        </a:spcAft>
                      </a:pPr>
                      <a:r>
                        <a:rPr lang="en-IE" sz="1600">
                          <a:effectLst/>
                        </a:rPr>
                        <a:t> </a:t>
                      </a:r>
                    </a:p>
                    <a:p>
                      <a:pPr algn="ctr">
                        <a:spcAft>
                          <a:spcPts val="0"/>
                        </a:spcAft>
                      </a:pPr>
                      <a:r>
                        <a:rPr lang="en-IE" sz="1600">
                          <a:effectLst/>
                        </a:rPr>
                        <a:t>(t2.micro)</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Scheduling</a:t>
                      </a:r>
                    </a:p>
                    <a:p>
                      <a:pPr algn="ctr">
                        <a:spcAft>
                          <a:spcPts val="0"/>
                        </a:spcAft>
                      </a:pPr>
                      <a:r>
                        <a:rPr lang="en-IE" sz="1600">
                          <a:effectLst/>
                        </a:rPr>
                        <a:t>Delay</a:t>
                      </a:r>
                    </a:p>
                    <a:p>
                      <a:pPr algn="ctr">
                        <a:spcAft>
                          <a:spcPts val="0"/>
                        </a:spcAft>
                      </a:pPr>
                      <a:r>
                        <a:rPr lang="en-IE" sz="1600">
                          <a:effectLst/>
                        </a:rPr>
                        <a:t>(t2.micro)</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API</a:t>
                      </a:r>
                    </a:p>
                    <a:p>
                      <a:pPr algn="ctr">
                        <a:spcAft>
                          <a:spcPts val="0"/>
                        </a:spcAft>
                      </a:pPr>
                      <a:r>
                        <a:rPr lang="en-IE" sz="1600">
                          <a:effectLst/>
                        </a:rPr>
                        <a:t> </a:t>
                      </a:r>
                    </a:p>
                    <a:p>
                      <a:pPr algn="ctr">
                        <a:spcAft>
                          <a:spcPts val="0"/>
                        </a:spcAft>
                      </a:pPr>
                      <a:r>
                        <a:rPr lang="en-IE" sz="1600">
                          <a:effectLst/>
                        </a:rPr>
                        <a:t>(m4.xlarge)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Scheduling </a:t>
                      </a:r>
                    </a:p>
                    <a:p>
                      <a:pPr algn="ctr">
                        <a:spcAft>
                          <a:spcPts val="0"/>
                        </a:spcAft>
                      </a:pPr>
                      <a:r>
                        <a:rPr lang="en-IE" sz="1600" dirty="0">
                          <a:effectLst/>
                        </a:rPr>
                        <a:t>Delay</a:t>
                      </a:r>
                    </a:p>
                    <a:p>
                      <a:pPr algn="ctr">
                        <a:spcAft>
                          <a:spcPts val="0"/>
                        </a:spcAft>
                      </a:pPr>
                      <a:r>
                        <a:rPr lang="en-IE" sz="1600" dirty="0">
                          <a:effectLst/>
                        </a:rPr>
                        <a:t>(m4.xlarge)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67922078"/>
                  </a:ext>
                </a:extLst>
              </a:tr>
              <a:tr h="179632">
                <a:tc>
                  <a:txBody>
                    <a:bodyPr/>
                    <a:lstStyle/>
                    <a:p>
                      <a:pPr algn="ctr">
                        <a:spcAft>
                          <a:spcPts val="0"/>
                        </a:spcAft>
                      </a:pPr>
                      <a:r>
                        <a:rPr lang="en-IE" sz="1600">
                          <a:effectLst/>
                        </a:rPr>
                        <a:t>Mean</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102ms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119ms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84ms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292ms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58968812"/>
                  </a:ext>
                </a:extLst>
              </a:tr>
              <a:tr h="179632">
                <a:tc>
                  <a:txBody>
                    <a:bodyPr/>
                    <a:lstStyle/>
                    <a:p>
                      <a:pPr algn="ctr">
                        <a:spcAft>
                          <a:spcPts val="0"/>
                        </a:spcAft>
                      </a:pPr>
                      <a:r>
                        <a:rPr lang="en-IE" sz="1600">
                          <a:effectLst/>
                        </a:rPr>
                        <a:t>99th</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281ms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316ms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146ms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761ms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079386787"/>
                  </a:ext>
                </a:extLst>
              </a:tr>
              <a:tr h="179632">
                <a:tc>
                  <a:txBody>
                    <a:bodyPr/>
                    <a:lstStyle/>
                    <a:p>
                      <a:pPr algn="ctr">
                        <a:spcAft>
                          <a:spcPts val="0"/>
                        </a:spcAft>
                      </a:pPr>
                      <a:r>
                        <a:rPr lang="en-IE" sz="1600">
                          <a:effectLst/>
                        </a:rPr>
                        <a:t>Total time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gridSpan="2">
                  <a:txBody>
                    <a:bodyPr/>
                    <a:lstStyle/>
                    <a:p>
                      <a:pPr algn="ctr">
                        <a:spcAft>
                          <a:spcPts val="0"/>
                        </a:spcAft>
                      </a:pPr>
                      <a:r>
                        <a:rPr lang="en-IE" sz="1600" dirty="0">
                          <a:effectLst/>
                        </a:rPr>
                        <a:t>7.147s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gridSpan="2">
                  <a:txBody>
                    <a:bodyPr/>
                    <a:lstStyle/>
                    <a:p>
                      <a:pPr algn="ctr">
                        <a:spcAft>
                          <a:spcPts val="0"/>
                        </a:spcAft>
                      </a:pPr>
                      <a:r>
                        <a:rPr lang="en-IE" sz="1600" dirty="0">
                          <a:effectLst/>
                        </a:rPr>
                        <a:t>17.546s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extLst>
                  <a:ext uri="{0D108BD9-81ED-4DB2-BD59-A6C34878D82A}">
                    <a16:rowId xmlns:a16="http://schemas.microsoft.com/office/drawing/2014/main" val="1433464955"/>
                  </a:ext>
                </a:extLst>
              </a:tr>
            </a:tbl>
          </a:graphicData>
        </a:graphic>
      </p:graphicFrame>
      <p:graphicFrame>
        <p:nvGraphicFramePr>
          <p:cNvPr id="9" name="Table 8">
            <a:extLst>
              <a:ext uri="{FF2B5EF4-FFF2-40B4-BE49-F238E27FC236}">
                <a16:creationId xmlns:a16="http://schemas.microsoft.com/office/drawing/2014/main" id="{8523CC83-0B69-D245-8297-3FBE43143963}"/>
              </a:ext>
            </a:extLst>
          </p:cNvPr>
          <p:cNvGraphicFramePr>
            <a:graphicFrameLocks noGrp="1"/>
          </p:cNvGraphicFramePr>
          <p:nvPr>
            <p:extLst>
              <p:ext uri="{D42A27DB-BD31-4B8C-83A1-F6EECF244321}">
                <p14:modId xmlns:p14="http://schemas.microsoft.com/office/powerpoint/2010/main" val="1133046184"/>
              </p:ext>
            </p:extLst>
          </p:nvPr>
        </p:nvGraphicFramePr>
        <p:xfrm>
          <a:off x="2851401" y="4842924"/>
          <a:ext cx="5587491" cy="1501434"/>
        </p:xfrm>
        <a:graphic>
          <a:graphicData uri="http://schemas.openxmlformats.org/drawingml/2006/table">
            <a:tbl>
              <a:tblPr firstRow="1" firstCol="1" bandRow="1">
                <a:tableStyleId>{5940675A-B579-460E-94D1-54222C63F5DA}</a:tableStyleId>
              </a:tblPr>
              <a:tblGrid>
                <a:gridCol w="1332928">
                  <a:extLst>
                    <a:ext uri="{9D8B030D-6E8A-4147-A177-3AD203B41FA5}">
                      <a16:colId xmlns:a16="http://schemas.microsoft.com/office/drawing/2014/main" val="1331645057"/>
                    </a:ext>
                  </a:extLst>
                </a:gridCol>
                <a:gridCol w="934784">
                  <a:extLst>
                    <a:ext uri="{9D8B030D-6E8A-4147-A177-3AD203B41FA5}">
                      <a16:colId xmlns:a16="http://schemas.microsoft.com/office/drawing/2014/main" val="3369543542"/>
                    </a:ext>
                  </a:extLst>
                </a:gridCol>
                <a:gridCol w="1062863">
                  <a:extLst>
                    <a:ext uri="{9D8B030D-6E8A-4147-A177-3AD203B41FA5}">
                      <a16:colId xmlns:a16="http://schemas.microsoft.com/office/drawing/2014/main" val="3195606125"/>
                    </a:ext>
                  </a:extLst>
                </a:gridCol>
                <a:gridCol w="1128458">
                  <a:extLst>
                    <a:ext uri="{9D8B030D-6E8A-4147-A177-3AD203B41FA5}">
                      <a16:colId xmlns:a16="http://schemas.microsoft.com/office/drawing/2014/main" val="612508894"/>
                    </a:ext>
                  </a:extLst>
                </a:gridCol>
                <a:gridCol w="1128458">
                  <a:extLst>
                    <a:ext uri="{9D8B030D-6E8A-4147-A177-3AD203B41FA5}">
                      <a16:colId xmlns:a16="http://schemas.microsoft.com/office/drawing/2014/main" val="1802566316"/>
                    </a:ext>
                  </a:extLst>
                </a:gridCol>
              </a:tblGrid>
              <a:tr h="769914">
                <a:tc>
                  <a:txBody>
                    <a:bodyPr/>
                    <a:lstStyle/>
                    <a:p>
                      <a:pPr algn="ctr">
                        <a:spcAft>
                          <a:spcPts val="0"/>
                        </a:spcAft>
                        <a:tabLst>
                          <a:tab pos="307340" algn="l"/>
                        </a:tabLst>
                      </a:pPr>
                      <a:r>
                        <a:rPr lang="en-IE" sz="1600" dirty="0">
                          <a:effectLst/>
                        </a:rPr>
                        <a:t> </a:t>
                      </a:r>
                    </a:p>
                    <a:p>
                      <a:pPr algn="ctr">
                        <a:spcAft>
                          <a:spcPts val="0"/>
                        </a:spcAft>
                        <a:tabLst>
                          <a:tab pos="307340" algn="l"/>
                        </a:tabLst>
                      </a:pPr>
                      <a:r>
                        <a:rPr lang="en-IE" sz="1600" dirty="0">
                          <a:effectLst/>
                        </a:rPr>
                        <a:t>Concurrency:5</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API</a:t>
                      </a:r>
                    </a:p>
                    <a:p>
                      <a:pPr algn="ctr">
                        <a:spcAft>
                          <a:spcPts val="0"/>
                        </a:spcAft>
                      </a:pPr>
                      <a:r>
                        <a:rPr lang="en-IE" sz="1600" dirty="0">
                          <a:effectLst/>
                        </a:rPr>
                        <a:t> </a:t>
                      </a:r>
                    </a:p>
                    <a:p>
                      <a:pPr algn="ctr">
                        <a:spcAft>
                          <a:spcPts val="0"/>
                        </a:spcAft>
                      </a:pPr>
                      <a:r>
                        <a:rPr lang="en-IE" sz="1600" dirty="0">
                          <a:effectLst/>
                        </a:rPr>
                        <a:t>(t2.micro)</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Scheduling</a:t>
                      </a:r>
                    </a:p>
                    <a:p>
                      <a:pPr algn="ctr">
                        <a:spcAft>
                          <a:spcPts val="0"/>
                        </a:spcAft>
                      </a:pPr>
                      <a:r>
                        <a:rPr lang="en-IE" sz="1600" dirty="0">
                          <a:effectLst/>
                        </a:rPr>
                        <a:t>Delay</a:t>
                      </a:r>
                    </a:p>
                    <a:p>
                      <a:pPr algn="ctr">
                        <a:spcAft>
                          <a:spcPts val="0"/>
                        </a:spcAft>
                      </a:pPr>
                      <a:r>
                        <a:rPr lang="en-IE" sz="1600" dirty="0">
                          <a:effectLst/>
                        </a:rPr>
                        <a:t>(t2.micro)</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API</a:t>
                      </a:r>
                    </a:p>
                    <a:p>
                      <a:pPr algn="ctr">
                        <a:spcAft>
                          <a:spcPts val="0"/>
                        </a:spcAft>
                      </a:pPr>
                      <a:r>
                        <a:rPr lang="en-IE" sz="1600" dirty="0">
                          <a:effectLst/>
                        </a:rPr>
                        <a:t> </a:t>
                      </a:r>
                    </a:p>
                    <a:p>
                      <a:pPr algn="ctr">
                        <a:spcAft>
                          <a:spcPts val="0"/>
                        </a:spcAft>
                      </a:pPr>
                      <a:r>
                        <a:rPr lang="en-IE" sz="1600" dirty="0">
                          <a:effectLst/>
                        </a:rPr>
                        <a:t>(m4.xlarge)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Scheduling</a:t>
                      </a:r>
                    </a:p>
                    <a:p>
                      <a:pPr algn="ctr">
                        <a:spcAft>
                          <a:spcPts val="0"/>
                        </a:spcAft>
                      </a:pPr>
                      <a:r>
                        <a:rPr lang="en-IE" sz="1600" dirty="0">
                          <a:effectLst/>
                        </a:rPr>
                        <a:t>Delay</a:t>
                      </a:r>
                    </a:p>
                    <a:p>
                      <a:pPr algn="ctr">
                        <a:spcAft>
                          <a:spcPts val="0"/>
                        </a:spcAft>
                      </a:pPr>
                      <a:r>
                        <a:rPr lang="en-IE" sz="1600" dirty="0">
                          <a:effectLst/>
                        </a:rPr>
                        <a:t>(m4.xlarge)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49975160"/>
                  </a:ext>
                </a:extLst>
              </a:tr>
              <a:tr h="192582">
                <a:tc>
                  <a:txBody>
                    <a:bodyPr/>
                    <a:lstStyle/>
                    <a:p>
                      <a:pPr algn="ctr">
                        <a:spcAft>
                          <a:spcPts val="0"/>
                        </a:spcAft>
                      </a:pPr>
                      <a:r>
                        <a:rPr lang="en-IE" sz="1600">
                          <a:effectLst/>
                        </a:rPr>
                        <a:t>Mean</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137ms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487ms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84ms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495ms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35315307"/>
                  </a:ext>
                </a:extLst>
              </a:tr>
              <a:tr h="192582">
                <a:tc>
                  <a:txBody>
                    <a:bodyPr/>
                    <a:lstStyle/>
                    <a:p>
                      <a:pPr algn="ctr">
                        <a:spcAft>
                          <a:spcPts val="0"/>
                        </a:spcAft>
                      </a:pPr>
                      <a:r>
                        <a:rPr lang="en-IE" sz="1600">
                          <a:effectLst/>
                        </a:rPr>
                        <a:t>99th</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460ms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1544ms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158ms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1317ms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487794963"/>
                  </a:ext>
                </a:extLst>
              </a:tr>
              <a:tr h="192582">
                <a:tc>
                  <a:txBody>
                    <a:bodyPr/>
                    <a:lstStyle/>
                    <a:p>
                      <a:pPr algn="ctr">
                        <a:spcAft>
                          <a:spcPts val="0"/>
                        </a:spcAft>
                      </a:pPr>
                      <a:r>
                        <a:rPr lang="en-IE" sz="1600">
                          <a:effectLst/>
                        </a:rPr>
                        <a:t>Total time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gridSpan="2">
                  <a:txBody>
                    <a:bodyPr/>
                    <a:lstStyle/>
                    <a:p>
                      <a:pPr algn="ctr">
                        <a:spcAft>
                          <a:spcPts val="0"/>
                        </a:spcAft>
                      </a:pPr>
                      <a:r>
                        <a:rPr lang="en-IE" sz="1600">
                          <a:effectLst/>
                        </a:rPr>
                        <a:t>6.027s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gridSpan="2">
                  <a:txBody>
                    <a:bodyPr/>
                    <a:lstStyle/>
                    <a:p>
                      <a:pPr algn="ctr">
                        <a:spcAft>
                          <a:spcPts val="0"/>
                        </a:spcAft>
                      </a:pPr>
                      <a:r>
                        <a:rPr lang="en-IE" sz="1600" dirty="0">
                          <a:effectLst/>
                        </a:rPr>
                        <a:t>6.139s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extLst>
                  <a:ext uri="{0D108BD9-81ED-4DB2-BD59-A6C34878D82A}">
                    <a16:rowId xmlns:a16="http://schemas.microsoft.com/office/drawing/2014/main" val="4228375417"/>
                  </a:ext>
                </a:extLst>
              </a:tr>
            </a:tbl>
          </a:graphicData>
        </a:graphic>
      </p:graphicFrame>
    </p:spTree>
    <p:extLst>
      <p:ext uri="{BB962C8B-B14F-4D97-AF65-F5344CB8AC3E}">
        <p14:creationId xmlns:p14="http://schemas.microsoft.com/office/powerpoint/2010/main" val="3077209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AEBD7-6399-E947-80EB-30B290E8A3DE}"/>
              </a:ext>
            </a:extLst>
          </p:cNvPr>
          <p:cNvSpPr>
            <a:spLocks noGrp="1"/>
          </p:cNvSpPr>
          <p:nvPr>
            <p:ph type="title"/>
          </p:nvPr>
        </p:nvSpPr>
        <p:spPr/>
        <p:txBody>
          <a:bodyPr/>
          <a:lstStyle/>
          <a:p>
            <a:r>
              <a:rPr lang="en-US" dirty="0"/>
              <a:t>INTRO</a:t>
            </a:r>
          </a:p>
        </p:txBody>
      </p:sp>
      <p:sp>
        <p:nvSpPr>
          <p:cNvPr id="3" name="Content Placeholder 2">
            <a:extLst>
              <a:ext uri="{FF2B5EF4-FFF2-40B4-BE49-F238E27FC236}">
                <a16:creationId xmlns:a16="http://schemas.microsoft.com/office/drawing/2014/main" id="{C858C673-927D-F648-9551-022D2C0F0386}"/>
              </a:ext>
            </a:extLst>
          </p:cNvPr>
          <p:cNvSpPr>
            <a:spLocks noGrp="1"/>
          </p:cNvSpPr>
          <p:nvPr>
            <p:ph idx="1"/>
          </p:nvPr>
        </p:nvSpPr>
        <p:spPr/>
        <p:txBody>
          <a:bodyPr/>
          <a:lstStyle/>
          <a:p>
            <a:r>
              <a:rPr lang="en-US" dirty="0"/>
              <a:t>The success of software development companies depends on the deliver software fast and reliably. </a:t>
            </a:r>
          </a:p>
          <a:p>
            <a:endParaRPr lang="en-US" dirty="0"/>
          </a:p>
          <a:p>
            <a:r>
              <a:rPr lang="en-US" dirty="0"/>
              <a:t>Delivery pipelines:</a:t>
            </a:r>
          </a:p>
          <a:p>
            <a:pPr lvl="1"/>
            <a:r>
              <a:rPr lang="en-US" dirty="0"/>
              <a:t>Internal PaaS.</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8583061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5C2DB-A117-634B-9D36-F381B85E03A1}"/>
              </a:ext>
            </a:extLst>
          </p:cNvPr>
          <p:cNvSpPr>
            <a:spLocks noGrp="1"/>
          </p:cNvSpPr>
          <p:nvPr>
            <p:ph type="title"/>
          </p:nvPr>
        </p:nvSpPr>
        <p:spPr/>
        <p:txBody>
          <a:bodyPr/>
          <a:lstStyle/>
          <a:p>
            <a:r>
              <a:rPr lang="en-US" dirty="0"/>
              <a:t>Scheduling &amp; </a:t>
            </a:r>
            <a:r>
              <a:rPr lang="en-US" dirty="0" err="1"/>
              <a:t>Api</a:t>
            </a:r>
            <a:r>
              <a:rPr lang="en-US" dirty="0"/>
              <a:t> response time - Results</a:t>
            </a:r>
          </a:p>
        </p:txBody>
      </p:sp>
      <p:graphicFrame>
        <p:nvGraphicFramePr>
          <p:cNvPr id="4" name="Content Placeholder 3">
            <a:extLst>
              <a:ext uri="{FF2B5EF4-FFF2-40B4-BE49-F238E27FC236}">
                <a16:creationId xmlns:a16="http://schemas.microsoft.com/office/drawing/2014/main" id="{A9522BDA-5CF3-9243-B2DA-C1485AA35CBF}"/>
              </a:ext>
            </a:extLst>
          </p:cNvPr>
          <p:cNvGraphicFramePr>
            <a:graphicFrameLocks noGrp="1"/>
          </p:cNvGraphicFramePr>
          <p:nvPr>
            <p:ph idx="1"/>
            <p:extLst>
              <p:ext uri="{D42A27DB-BD31-4B8C-83A1-F6EECF244321}">
                <p14:modId xmlns:p14="http://schemas.microsoft.com/office/powerpoint/2010/main" val="2928304453"/>
              </p:ext>
            </p:extLst>
          </p:nvPr>
        </p:nvGraphicFramePr>
        <p:xfrm>
          <a:off x="2799366" y="2232279"/>
          <a:ext cx="6590092" cy="1393778"/>
        </p:xfrm>
        <a:graphic>
          <a:graphicData uri="http://schemas.openxmlformats.org/drawingml/2006/table">
            <a:tbl>
              <a:tblPr firstRow="1" firstCol="1" bandRow="1">
                <a:tableStyleId>{5940675A-B579-460E-94D1-54222C63F5DA}</a:tableStyleId>
              </a:tblPr>
              <a:tblGrid>
                <a:gridCol w="1332928">
                  <a:extLst>
                    <a:ext uri="{9D8B030D-6E8A-4147-A177-3AD203B41FA5}">
                      <a16:colId xmlns:a16="http://schemas.microsoft.com/office/drawing/2014/main" val="3804486526"/>
                    </a:ext>
                  </a:extLst>
                </a:gridCol>
                <a:gridCol w="934784">
                  <a:extLst>
                    <a:ext uri="{9D8B030D-6E8A-4147-A177-3AD203B41FA5}">
                      <a16:colId xmlns:a16="http://schemas.microsoft.com/office/drawing/2014/main" val="4156441529"/>
                    </a:ext>
                  </a:extLst>
                </a:gridCol>
                <a:gridCol w="1596961">
                  <a:extLst>
                    <a:ext uri="{9D8B030D-6E8A-4147-A177-3AD203B41FA5}">
                      <a16:colId xmlns:a16="http://schemas.microsoft.com/office/drawing/2014/main" val="1306576130"/>
                    </a:ext>
                  </a:extLst>
                </a:gridCol>
                <a:gridCol w="1128458">
                  <a:extLst>
                    <a:ext uri="{9D8B030D-6E8A-4147-A177-3AD203B41FA5}">
                      <a16:colId xmlns:a16="http://schemas.microsoft.com/office/drawing/2014/main" val="97466220"/>
                    </a:ext>
                  </a:extLst>
                </a:gridCol>
                <a:gridCol w="1596961">
                  <a:extLst>
                    <a:ext uri="{9D8B030D-6E8A-4147-A177-3AD203B41FA5}">
                      <a16:colId xmlns:a16="http://schemas.microsoft.com/office/drawing/2014/main" val="846371305"/>
                    </a:ext>
                  </a:extLst>
                </a:gridCol>
              </a:tblGrid>
              <a:tr h="599821">
                <a:tc>
                  <a:txBody>
                    <a:bodyPr/>
                    <a:lstStyle/>
                    <a:p>
                      <a:pPr algn="ctr">
                        <a:spcAft>
                          <a:spcPts val="0"/>
                        </a:spcAft>
                        <a:tabLst>
                          <a:tab pos="307340" algn="l"/>
                        </a:tabLst>
                      </a:pPr>
                      <a:r>
                        <a:rPr lang="en-IE" sz="1600" dirty="0">
                          <a:effectLst/>
                        </a:rPr>
                        <a:t> Stress 1</a:t>
                      </a:r>
                    </a:p>
                    <a:p>
                      <a:pPr algn="ctr">
                        <a:spcAft>
                          <a:spcPts val="0"/>
                        </a:spcAft>
                        <a:tabLst>
                          <a:tab pos="307340" algn="l"/>
                        </a:tabLst>
                      </a:pPr>
                      <a:r>
                        <a:rPr lang="en-IE" sz="1600" dirty="0">
                          <a:effectLst/>
                        </a:rPr>
                        <a:t>Concurrency:2</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API</a:t>
                      </a:r>
                    </a:p>
                    <a:p>
                      <a:pPr algn="ctr">
                        <a:spcAft>
                          <a:spcPts val="0"/>
                        </a:spcAft>
                      </a:pPr>
                      <a:r>
                        <a:rPr lang="en-IE" sz="1600" dirty="0">
                          <a:effectLst/>
                        </a:rPr>
                        <a:t>(t2.micro)</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Scheduling Delay</a:t>
                      </a:r>
                    </a:p>
                    <a:p>
                      <a:pPr algn="ctr">
                        <a:spcAft>
                          <a:spcPts val="0"/>
                        </a:spcAft>
                      </a:pPr>
                      <a:r>
                        <a:rPr lang="en-IE" sz="1600" dirty="0">
                          <a:effectLst/>
                        </a:rPr>
                        <a:t>(t2.micro)</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API</a:t>
                      </a:r>
                    </a:p>
                    <a:p>
                      <a:pPr algn="ctr">
                        <a:spcAft>
                          <a:spcPts val="0"/>
                        </a:spcAft>
                      </a:pPr>
                      <a:r>
                        <a:rPr lang="en-IE" sz="1600" dirty="0">
                          <a:effectLst/>
                        </a:rPr>
                        <a:t>(m4.xlarge)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Scheduling Delay</a:t>
                      </a:r>
                    </a:p>
                    <a:p>
                      <a:pPr algn="ctr">
                        <a:spcAft>
                          <a:spcPts val="0"/>
                        </a:spcAft>
                      </a:pPr>
                      <a:r>
                        <a:rPr lang="en-IE" sz="1600" dirty="0">
                          <a:effectLst/>
                        </a:rPr>
                        <a:t>(m4.xlarge)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78585514"/>
                  </a:ext>
                </a:extLst>
              </a:tr>
              <a:tr h="234439">
                <a:tc>
                  <a:txBody>
                    <a:bodyPr/>
                    <a:lstStyle/>
                    <a:p>
                      <a:pPr algn="ctr">
                        <a:spcAft>
                          <a:spcPts val="0"/>
                        </a:spcAft>
                      </a:pPr>
                      <a:r>
                        <a:rPr lang="en-IE" sz="1600">
                          <a:effectLst/>
                        </a:rPr>
                        <a:t>Mean</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287ms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1154ms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239ms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3044ms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65959524"/>
                  </a:ext>
                </a:extLst>
              </a:tr>
              <a:tr h="306277">
                <a:tc>
                  <a:txBody>
                    <a:bodyPr/>
                    <a:lstStyle/>
                    <a:p>
                      <a:pPr algn="ctr">
                        <a:spcAft>
                          <a:spcPts val="0"/>
                        </a:spcAft>
                      </a:pPr>
                      <a:r>
                        <a:rPr lang="en-IE" sz="1600">
                          <a:effectLst/>
                        </a:rPr>
                        <a:t>99th</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781ms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6966ms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322ms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11201ms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836306167"/>
                  </a:ext>
                </a:extLst>
              </a:tr>
              <a:tr h="234439">
                <a:tc>
                  <a:txBody>
                    <a:bodyPr/>
                    <a:lstStyle/>
                    <a:p>
                      <a:pPr algn="ctr">
                        <a:spcAft>
                          <a:spcPts val="0"/>
                        </a:spcAft>
                      </a:pPr>
                      <a:r>
                        <a:rPr lang="en-IE" sz="1600">
                          <a:effectLst/>
                        </a:rPr>
                        <a:t>Total time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gridSpan="2">
                  <a:txBody>
                    <a:bodyPr/>
                    <a:lstStyle/>
                    <a:p>
                      <a:pPr algn="ctr">
                        <a:spcAft>
                          <a:spcPts val="0"/>
                        </a:spcAft>
                      </a:pPr>
                      <a:r>
                        <a:rPr lang="en-IE" sz="1600">
                          <a:effectLst/>
                        </a:rPr>
                        <a:t>36.695s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gridSpan="2">
                  <a:txBody>
                    <a:bodyPr/>
                    <a:lstStyle/>
                    <a:p>
                      <a:pPr algn="ctr">
                        <a:spcAft>
                          <a:spcPts val="0"/>
                        </a:spcAft>
                      </a:pPr>
                      <a:r>
                        <a:rPr lang="en-IE" sz="1600" dirty="0">
                          <a:effectLst/>
                        </a:rPr>
                        <a:t>97.946s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extLst>
                  <a:ext uri="{0D108BD9-81ED-4DB2-BD59-A6C34878D82A}">
                    <a16:rowId xmlns:a16="http://schemas.microsoft.com/office/drawing/2014/main" val="653002399"/>
                  </a:ext>
                </a:extLst>
              </a:tr>
            </a:tbl>
          </a:graphicData>
        </a:graphic>
      </p:graphicFrame>
      <p:graphicFrame>
        <p:nvGraphicFramePr>
          <p:cNvPr id="5" name="Table 4">
            <a:extLst>
              <a:ext uri="{FF2B5EF4-FFF2-40B4-BE49-F238E27FC236}">
                <a16:creationId xmlns:a16="http://schemas.microsoft.com/office/drawing/2014/main" id="{41B6F2B6-E92A-2342-A34B-4AA68C713BE3}"/>
              </a:ext>
            </a:extLst>
          </p:cNvPr>
          <p:cNvGraphicFramePr>
            <a:graphicFrameLocks noGrp="1"/>
          </p:cNvGraphicFramePr>
          <p:nvPr>
            <p:extLst>
              <p:ext uri="{D42A27DB-BD31-4B8C-83A1-F6EECF244321}">
                <p14:modId xmlns:p14="http://schemas.microsoft.com/office/powerpoint/2010/main" val="2581310233"/>
              </p:ext>
            </p:extLst>
          </p:nvPr>
        </p:nvGraphicFramePr>
        <p:xfrm>
          <a:off x="2799365" y="3981708"/>
          <a:ext cx="6590093" cy="1375209"/>
        </p:xfrm>
        <a:graphic>
          <a:graphicData uri="http://schemas.openxmlformats.org/drawingml/2006/table">
            <a:tbl>
              <a:tblPr firstRow="1" firstCol="1" bandRow="1">
                <a:tableStyleId>{5940675A-B579-460E-94D1-54222C63F5DA}</a:tableStyleId>
              </a:tblPr>
              <a:tblGrid>
                <a:gridCol w="1332928">
                  <a:extLst>
                    <a:ext uri="{9D8B030D-6E8A-4147-A177-3AD203B41FA5}">
                      <a16:colId xmlns:a16="http://schemas.microsoft.com/office/drawing/2014/main" val="1716464420"/>
                    </a:ext>
                  </a:extLst>
                </a:gridCol>
                <a:gridCol w="934784">
                  <a:extLst>
                    <a:ext uri="{9D8B030D-6E8A-4147-A177-3AD203B41FA5}">
                      <a16:colId xmlns:a16="http://schemas.microsoft.com/office/drawing/2014/main" val="3423536565"/>
                    </a:ext>
                  </a:extLst>
                </a:gridCol>
                <a:gridCol w="1596962">
                  <a:extLst>
                    <a:ext uri="{9D8B030D-6E8A-4147-A177-3AD203B41FA5}">
                      <a16:colId xmlns:a16="http://schemas.microsoft.com/office/drawing/2014/main" val="2150065937"/>
                    </a:ext>
                  </a:extLst>
                </a:gridCol>
                <a:gridCol w="1128458">
                  <a:extLst>
                    <a:ext uri="{9D8B030D-6E8A-4147-A177-3AD203B41FA5}">
                      <a16:colId xmlns:a16="http://schemas.microsoft.com/office/drawing/2014/main" val="1782064934"/>
                    </a:ext>
                  </a:extLst>
                </a:gridCol>
                <a:gridCol w="1596961">
                  <a:extLst>
                    <a:ext uri="{9D8B030D-6E8A-4147-A177-3AD203B41FA5}">
                      <a16:colId xmlns:a16="http://schemas.microsoft.com/office/drawing/2014/main" val="3026131597"/>
                    </a:ext>
                  </a:extLst>
                </a:gridCol>
              </a:tblGrid>
              <a:tr h="539492">
                <a:tc>
                  <a:txBody>
                    <a:bodyPr/>
                    <a:lstStyle/>
                    <a:p>
                      <a:pPr algn="ctr">
                        <a:spcAft>
                          <a:spcPts val="0"/>
                        </a:spcAft>
                        <a:tabLst>
                          <a:tab pos="307340" algn="l"/>
                        </a:tabLst>
                      </a:pPr>
                      <a:r>
                        <a:rPr lang="en-IE" sz="1600" dirty="0">
                          <a:effectLst/>
                        </a:rPr>
                        <a:t>Stress 2</a:t>
                      </a:r>
                    </a:p>
                    <a:p>
                      <a:pPr algn="ctr">
                        <a:spcAft>
                          <a:spcPts val="0"/>
                        </a:spcAft>
                        <a:tabLst>
                          <a:tab pos="307340" algn="l"/>
                        </a:tabLst>
                      </a:pPr>
                      <a:r>
                        <a:rPr lang="en-IE" sz="1600" dirty="0">
                          <a:effectLst/>
                        </a:rPr>
                        <a:t>Concurrency:2</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API  </a:t>
                      </a:r>
                    </a:p>
                    <a:p>
                      <a:pPr algn="ctr">
                        <a:spcAft>
                          <a:spcPts val="0"/>
                        </a:spcAft>
                      </a:pPr>
                      <a:r>
                        <a:rPr lang="en-IE" sz="1600" dirty="0">
                          <a:effectLst/>
                        </a:rPr>
                        <a:t>(t2.micro)</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spcAft>
                          <a:spcPts val="0"/>
                        </a:spcAft>
                      </a:pPr>
                      <a:r>
                        <a:rPr lang="en-IE" sz="1600" dirty="0">
                          <a:effectLst/>
                        </a:rPr>
                        <a:t>Scheduling Delay</a:t>
                      </a:r>
                    </a:p>
                    <a:p>
                      <a:pPr algn="ctr">
                        <a:spcAft>
                          <a:spcPts val="0"/>
                        </a:spcAft>
                      </a:pPr>
                      <a:r>
                        <a:rPr lang="en-IE" sz="1600" dirty="0">
                          <a:effectLst/>
                        </a:rPr>
                        <a:t>(t2.micro)</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API</a:t>
                      </a:r>
                    </a:p>
                    <a:p>
                      <a:pPr algn="ctr">
                        <a:spcAft>
                          <a:spcPts val="0"/>
                        </a:spcAft>
                      </a:pPr>
                      <a:r>
                        <a:rPr lang="en-IE" sz="1600" dirty="0">
                          <a:effectLst/>
                        </a:rPr>
                        <a:t>(m4.xlarge)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Scheduling Delay</a:t>
                      </a:r>
                    </a:p>
                    <a:p>
                      <a:pPr algn="ctr">
                        <a:spcAft>
                          <a:spcPts val="0"/>
                        </a:spcAft>
                      </a:pPr>
                      <a:r>
                        <a:rPr lang="en-IE" sz="1600">
                          <a:effectLst/>
                        </a:rPr>
                        <a:t>(m4.xlarge)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837175944"/>
                  </a:ext>
                </a:extLst>
              </a:tr>
              <a:tr h="174019">
                <a:tc>
                  <a:txBody>
                    <a:bodyPr/>
                    <a:lstStyle/>
                    <a:p>
                      <a:pPr algn="ctr">
                        <a:spcAft>
                          <a:spcPts val="0"/>
                        </a:spcAft>
                      </a:pPr>
                      <a:r>
                        <a:rPr lang="en-IE" sz="1600">
                          <a:effectLst/>
                        </a:rPr>
                        <a:t>Mean</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481ms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3130ms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252ms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6140ms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54867735"/>
                  </a:ext>
                </a:extLst>
              </a:tr>
              <a:tr h="348037">
                <a:tc>
                  <a:txBody>
                    <a:bodyPr/>
                    <a:lstStyle/>
                    <a:p>
                      <a:pPr algn="ctr">
                        <a:spcAft>
                          <a:spcPts val="0"/>
                        </a:spcAft>
                      </a:pPr>
                      <a:r>
                        <a:rPr lang="en-IE" sz="1600" dirty="0">
                          <a:effectLst/>
                        </a:rPr>
                        <a:t>99th</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1.497ms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8537ms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453ms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46134ms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08984055"/>
                  </a:ext>
                </a:extLst>
              </a:tr>
              <a:tr h="174019">
                <a:tc>
                  <a:txBody>
                    <a:bodyPr/>
                    <a:lstStyle/>
                    <a:p>
                      <a:pPr algn="ctr">
                        <a:spcAft>
                          <a:spcPts val="0"/>
                        </a:spcAft>
                      </a:pPr>
                      <a:r>
                        <a:rPr lang="en-IE" sz="1600">
                          <a:effectLst/>
                        </a:rPr>
                        <a:t>Total time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gridSpan="2">
                  <a:txBody>
                    <a:bodyPr/>
                    <a:lstStyle/>
                    <a:p>
                      <a:pPr algn="ctr">
                        <a:spcAft>
                          <a:spcPts val="0"/>
                        </a:spcAft>
                      </a:pPr>
                      <a:r>
                        <a:rPr lang="en-IE" sz="1600">
                          <a:effectLst/>
                        </a:rPr>
                        <a:t>93.927s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gridSpan="2">
                  <a:txBody>
                    <a:bodyPr/>
                    <a:lstStyle/>
                    <a:p>
                      <a:pPr algn="ctr">
                        <a:spcAft>
                          <a:spcPts val="0"/>
                        </a:spcAft>
                      </a:pPr>
                      <a:r>
                        <a:rPr lang="en-IE" sz="1600" dirty="0">
                          <a:effectLst/>
                        </a:rPr>
                        <a:t>188.147s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extLst>
                  <a:ext uri="{0D108BD9-81ED-4DB2-BD59-A6C34878D82A}">
                    <a16:rowId xmlns:a16="http://schemas.microsoft.com/office/drawing/2014/main" val="1659132357"/>
                  </a:ext>
                </a:extLst>
              </a:tr>
            </a:tbl>
          </a:graphicData>
        </a:graphic>
      </p:graphicFrame>
    </p:spTree>
    <p:extLst>
      <p:ext uri="{BB962C8B-B14F-4D97-AF65-F5344CB8AC3E}">
        <p14:creationId xmlns:p14="http://schemas.microsoft.com/office/powerpoint/2010/main" val="34793456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76A3A-D2E2-8243-9105-54C9A6A89267}"/>
              </a:ext>
            </a:extLst>
          </p:cNvPr>
          <p:cNvSpPr>
            <a:spLocks noGrp="1"/>
          </p:cNvSpPr>
          <p:nvPr>
            <p:ph type="title"/>
          </p:nvPr>
        </p:nvSpPr>
        <p:spPr/>
        <p:txBody>
          <a:bodyPr/>
          <a:lstStyle/>
          <a:p>
            <a:r>
              <a:rPr lang="en-US" dirty="0"/>
              <a:t>Scheduling - Single Container </a:t>
            </a:r>
          </a:p>
        </p:txBody>
      </p:sp>
      <p:graphicFrame>
        <p:nvGraphicFramePr>
          <p:cNvPr id="5" name="Chart 4">
            <a:extLst>
              <a:ext uri="{FF2B5EF4-FFF2-40B4-BE49-F238E27FC236}">
                <a16:creationId xmlns:a16="http://schemas.microsoft.com/office/drawing/2014/main" id="{D63111A4-291E-BE4D-B4AF-614555060CBF}"/>
              </a:ext>
            </a:extLst>
          </p:cNvPr>
          <p:cNvGraphicFramePr>
            <a:graphicFrameLocks/>
          </p:cNvGraphicFramePr>
          <p:nvPr>
            <p:extLst>
              <p:ext uri="{D42A27DB-BD31-4B8C-83A1-F6EECF244321}">
                <p14:modId xmlns:p14="http://schemas.microsoft.com/office/powerpoint/2010/main" val="373775628"/>
              </p:ext>
            </p:extLst>
          </p:nvPr>
        </p:nvGraphicFramePr>
        <p:xfrm>
          <a:off x="2835533" y="2099562"/>
          <a:ext cx="6517758" cy="20070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ontent Placeholder 6">
            <a:extLst>
              <a:ext uri="{FF2B5EF4-FFF2-40B4-BE49-F238E27FC236}">
                <a16:creationId xmlns:a16="http://schemas.microsoft.com/office/drawing/2014/main" id="{3216F66E-4227-604E-8514-EF908E346154}"/>
              </a:ext>
            </a:extLst>
          </p:cNvPr>
          <p:cNvGraphicFramePr>
            <a:graphicFrameLocks noGrp="1"/>
          </p:cNvGraphicFramePr>
          <p:nvPr>
            <p:ph idx="1"/>
            <p:extLst>
              <p:ext uri="{D42A27DB-BD31-4B8C-83A1-F6EECF244321}">
                <p14:modId xmlns:p14="http://schemas.microsoft.com/office/powerpoint/2010/main" val="3793038261"/>
              </p:ext>
            </p:extLst>
          </p:nvPr>
        </p:nvGraphicFramePr>
        <p:xfrm>
          <a:off x="4364989" y="4396200"/>
          <a:ext cx="3458846" cy="823625"/>
        </p:xfrm>
        <a:graphic>
          <a:graphicData uri="http://schemas.openxmlformats.org/drawingml/2006/table">
            <a:tbl>
              <a:tblPr firstRow="1" firstCol="1" bandRow="1">
                <a:tableStyleId>{5940675A-B579-460E-94D1-54222C63F5DA}</a:tableStyleId>
              </a:tblPr>
              <a:tblGrid>
                <a:gridCol w="1405234">
                  <a:extLst>
                    <a:ext uri="{9D8B030D-6E8A-4147-A177-3AD203B41FA5}">
                      <a16:colId xmlns:a16="http://schemas.microsoft.com/office/drawing/2014/main" val="1923211587"/>
                    </a:ext>
                  </a:extLst>
                </a:gridCol>
                <a:gridCol w="999277">
                  <a:extLst>
                    <a:ext uri="{9D8B030D-6E8A-4147-A177-3AD203B41FA5}">
                      <a16:colId xmlns:a16="http://schemas.microsoft.com/office/drawing/2014/main" val="896323820"/>
                    </a:ext>
                  </a:extLst>
                </a:gridCol>
                <a:gridCol w="1054335">
                  <a:extLst>
                    <a:ext uri="{9D8B030D-6E8A-4147-A177-3AD203B41FA5}">
                      <a16:colId xmlns:a16="http://schemas.microsoft.com/office/drawing/2014/main" val="2647911988"/>
                    </a:ext>
                  </a:extLst>
                </a:gridCol>
              </a:tblGrid>
              <a:tr h="335945">
                <a:tc>
                  <a:txBody>
                    <a:bodyPr/>
                    <a:lstStyle/>
                    <a:p>
                      <a:pPr algn="ctr">
                        <a:spcAft>
                          <a:spcPts val="0"/>
                        </a:spcAft>
                        <a:tabLst>
                          <a:tab pos="307340" algn="l"/>
                        </a:tabLst>
                      </a:pPr>
                      <a:r>
                        <a:rPr lang="en-IE" sz="1600" dirty="0">
                          <a:effectLst/>
                        </a:rPr>
                        <a:t>  </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t2.micro</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m4.xlarge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135641363"/>
                  </a:ext>
                </a:extLst>
              </a:tr>
              <a:tr h="212028">
                <a:tc>
                  <a:txBody>
                    <a:bodyPr/>
                    <a:lstStyle/>
                    <a:p>
                      <a:pPr algn="ctr">
                        <a:spcAft>
                          <a:spcPts val="0"/>
                        </a:spcAft>
                      </a:pPr>
                      <a:r>
                        <a:rPr lang="en-IE" sz="1600">
                          <a:effectLst/>
                        </a:rPr>
                        <a:t>Fastest run</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0.339s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1.098s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282848281"/>
                  </a:ext>
                </a:extLst>
              </a:tr>
              <a:tr h="212028">
                <a:tc>
                  <a:txBody>
                    <a:bodyPr/>
                    <a:lstStyle/>
                    <a:p>
                      <a:pPr algn="ctr">
                        <a:spcAft>
                          <a:spcPts val="0"/>
                        </a:spcAft>
                      </a:pPr>
                      <a:r>
                        <a:rPr lang="en-IE" sz="1600">
                          <a:effectLst/>
                        </a:rPr>
                        <a:t>Slowest run</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1.863s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2.048</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350240726"/>
                  </a:ext>
                </a:extLst>
              </a:tr>
            </a:tbl>
          </a:graphicData>
        </a:graphic>
      </p:graphicFrame>
    </p:spTree>
    <p:extLst>
      <p:ext uri="{BB962C8B-B14F-4D97-AF65-F5344CB8AC3E}">
        <p14:creationId xmlns:p14="http://schemas.microsoft.com/office/powerpoint/2010/main" val="23257896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76A3A-D2E2-8243-9105-54C9A6A89267}"/>
              </a:ext>
            </a:extLst>
          </p:cNvPr>
          <p:cNvSpPr>
            <a:spLocks noGrp="1"/>
          </p:cNvSpPr>
          <p:nvPr>
            <p:ph type="title"/>
          </p:nvPr>
        </p:nvSpPr>
        <p:spPr/>
        <p:txBody>
          <a:bodyPr/>
          <a:lstStyle/>
          <a:p>
            <a:r>
              <a:rPr lang="en-US" dirty="0"/>
              <a:t>concurrency Bug</a:t>
            </a:r>
          </a:p>
        </p:txBody>
      </p:sp>
      <p:graphicFrame>
        <p:nvGraphicFramePr>
          <p:cNvPr id="4" name="Content Placeholder 3">
            <a:extLst>
              <a:ext uri="{FF2B5EF4-FFF2-40B4-BE49-F238E27FC236}">
                <a16:creationId xmlns:a16="http://schemas.microsoft.com/office/drawing/2014/main" id="{DEB0B00F-0FB7-0E4D-A318-3860186B8B90}"/>
              </a:ext>
            </a:extLst>
          </p:cNvPr>
          <p:cNvGraphicFramePr>
            <a:graphicFrameLocks noGrp="1"/>
          </p:cNvGraphicFramePr>
          <p:nvPr>
            <p:ph idx="1"/>
            <p:extLst>
              <p:ext uri="{D42A27DB-BD31-4B8C-83A1-F6EECF244321}">
                <p14:modId xmlns:p14="http://schemas.microsoft.com/office/powerpoint/2010/main" val="1588120784"/>
              </p:ext>
            </p:extLst>
          </p:nvPr>
        </p:nvGraphicFramePr>
        <p:xfrm>
          <a:off x="3314544" y="3263900"/>
          <a:ext cx="5559736" cy="1409700"/>
        </p:xfrm>
        <a:graphic>
          <a:graphicData uri="http://schemas.openxmlformats.org/drawingml/2006/table">
            <a:tbl>
              <a:tblPr firstRow="1" firstCol="1" bandRow="1">
                <a:tableStyleId>{5940675A-B579-460E-94D1-54222C63F5DA}</a:tableStyleId>
              </a:tblPr>
              <a:tblGrid>
                <a:gridCol w="1325126">
                  <a:extLst>
                    <a:ext uri="{9D8B030D-6E8A-4147-A177-3AD203B41FA5}">
                      <a16:colId xmlns:a16="http://schemas.microsoft.com/office/drawing/2014/main" val="8683003"/>
                    </a:ext>
                  </a:extLst>
                </a:gridCol>
                <a:gridCol w="1005068">
                  <a:extLst>
                    <a:ext uri="{9D8B030D-6E8A-4147-A177-3AD203B41FA5}">
                      <a16:colId xmlns:a16="http://schemas.microsoft.com/office/drawing/2014/main" val="3953462777"/>
                    </a:ext>
                  </a:extLst>
                </a:gridCol>
                <a:gridCol w="1005068">
                  <a:extLst>
                    <a:ext uri="{9D8B030D-6E8A-4147-A177-3AD203B41FA5}">
                      <a16:colId xmlns:a16="http://schemas.microsoft.com/office/drawing/2014/main" val="2664318205"/>
                    </a:ext>
                  </a:extLst>
                </a:gridCol>
                <a:gridCol w="1112237">
                  <a:extLst>
                    <a:ext uri="{9D8B030D-6E8A-4147-A177-3AD203B41FA5}">
                      <a16:colId xmlns:a16="http://schemas.microsoft.com/office/drawing/2014/main" val="1108099015"/>
                    </a:ext>
                  </a:extLst>
                </a:gridCol>
                <a:gridCol w="1112237">
                  <a:extLst>
                    <a:ext uri="{9D8B030D-6E8A-4147-A177-3AD203B41FA5}">
                      <a16:colId xmlns:a16="http://schemas.microsoft.com/office/drawing/2014/main" val="319658810"/>
                    </a:ext>
                  </a:extLst>
                </a:gridCol>
              </a:tblGrid>
              <a:tr h="558117">
                <a:tc>
                  <a:txBody>
                    <a:bodyPr/>
                    <a:lstStyle/>
                    <a:p>
                      <a:pPr algn="l">
                        <a:spcAft>
                          <a:spcPts val="0"/>
                        </a:spcAft>
                      </a:pPr>
                      <a:r>
                        <a:rPr lang="en-IE" sz="1600" dirty="0">
                          <a:effectLst/>
                        </a:rPr>
                        <a:t> </a:t>
                      </a:r>
                    </a:p>
                    <a:p>
                      <a:pPr algn="ctr">
                        <a:spcAft>
                          <a:spcPts val="0"/>
                        </a:spcAft>
                      </a:pPr>
                      <a:r>
                        <a:rPr lang="en-IE" sz="1600" dirty="0">
                          <a:effectLst/>
                        </a:rPr>
                        <a:t>System call</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Calls</a:t>
                      </a:r>
                    </a:p>
                    <a:p>
                      <a:pPr algn="ctr">
                        <a:spcAft>
                          <a:spcPts val="0"/>
                        </a:spcAft>
                      </a:pPr>
                      <a:r>
                        <a:rPr lang="en-IE" sz="1600" dirty="0">
                          <a:effectLst/>
                        </a:rPr>
                        <a:t>(t2.micro)</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Total time</a:t>
                      </a:r>
                    </a:p>
                    <a:p>
                      <a:pPr algn="ctr">
                        <a:spcAft>
                          <a:spcPts val="0"/>
                        </a:spcAft>
                      </a:pPr>
                      <a:r>
                        <a:rPr lang="en-IE" sz="1600">
                          <a:effectLst/>
                        </a:rPr>
                        <a:t>(t2.micro)</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Calls</a:t>
                      </a:r>
                    </a:p>
                    <a:p>
                      <a:pPr algn="ctr">
                        <a:spcAft>
                          <a:spcPts val="0"/>
                        </a:spcAft>
                      </a:pPr>
                      <a:r>
                        <a:rPr lang="en-IE" sz="1600" dirty="0">
                          <a:effectLst/>
                        </a:rPr>
                        <a:t>(m4.xlarge)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Total time</a:t>
                      </a:r>
                    </a:p>
                    <a:p>
                      <a:pPr algn="ctr">
                        <a:spcAft>
                          <a:spcPts val="0"/>
                        </a:spcAft>
                      </a:pPr>
                      <a:r>
                        <a:rPr lang="en-IE" sz="1600">
                          <a:effectLst/>
                        </a:rPr>
                        <a:t>(m4.xlarge)</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06772151"/>
                  </a:ext>
                </a:extLst>
              </a:tr>
              <a:tr h="283861">
                <a:tc>
                  <a:txBody>
                    <a:bodyPr/>
                    <a:lstStyle/>
                    <a:p>
                      <a:pPr algn="ctr">
                        <a:spcAft>
                          <a:spcPts val="0"/>
                        </a:spcAft>
                      </a:pPr>
                      <a:r>
                        <a:rPr lang="en-IE" sz="1600">
                          <a:effectLst/>
                        </a:rPr>
                        <a:t>futex</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13</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5.535ms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82</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627.75ms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441409131"/>
                  </a:ext>
                </a:extLst>
              </a:tr>
              <a:tr h="283861">
                <a:tc>
                  <a:txBody>
                    <a:bodyPr/>
                    <a:lstStyle/>
                    <a:p>
                      <a:pPr algn="ctr">
                        <a:spcAft>
                          <a:spcPts val="0"/>
                        </a:spcAft>
                      </a:pPr>
                      <a:r>
                        <a:rPr lang="en-IE" sz="1600">
                          <a:effectLst/>
                        </a:rPr>
                        <a:t>epoll_pwait</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11</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0.309ms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9</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584.66ms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04711933"/>
                  </a:ext>
                </a:extLst>
              </a:tr>
              <a:tr h="283861">
                <a:tc>
                  <a:txBody>
                    <a:bodyPr/>
                    <a:lstStyle/>
                    <a:p>
                      <a:pPr algn="ctr">
                        <a:spcAft>
                          <a:spcPts val="0"/>
                        </a:spcAft>
                      </a:pPr>
                      <a:r>
                        <a:rPr lang="en-IE" sz="1600" dirty="0" err="1">
                          <a:effectLst/>
                        </a:rPr>
                        <a:t>mmap</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26</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8.364ms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25</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12.78ms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205626781"/>
                  </a:ext>
                </a:extLst>
              </a:tr>
            </a:tbl>
          </a:graphicData>
        </a:graphic>
      </p:graphicFrame>
    </p:spTree>
    <p:extLst>
      <p:ext uri="{BB962C8B-B14F-4D97-AF65-F5344CB8AC3E}">
        <p14:creationId xmlns:p14="http://schemas.microsoft.com/office/powerpoint/2010/main" val="39817574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65F90-45C7-7945-86ED-D54513582191}"/>
              </a:ext>
            </a:extLst>
          </p:cNvPr>
          <p:cNvSpPr>
            <a:spLocks noGrp="1"/>
          </p:cNvSpPr>
          <p:nvPr>
            <p:ph type="title"/>
          </p:nvPr>
        </p:nvSpPr>
        <p:spPr/>
        <p:txBody>
          <a:bodyPr/>
          <a:lstStyle/>
          <a:p>
            <a:r>
              <a:rPr lang="en-US" dirty="0"/>
              <a:t>Cluster Scaling</a:t>
            </a:r>
          </a:p>
        </p:txBody>
      </p:sp>
      <p:sp>
        <p:nvSpPr>
          <p:cNvPr id="7" name="Content Placeholder 6">
            <a:extLst>
              <a:ext uri="{FF2B5EF4-FFF2-40B4-BE49-F238E27FC236}">
                <a16:creationId xmlns:a16="http://schemas.microsoft.com/office/drawing/2014/main" id="{38404F2B-AC4E-E74D-970B-BDED19D8BAD8}"/>
              </a:ext>
            </a:extLst>
          </p:cNvPr>
          <p:cNvSpPr>
            <a:spLocks noGrp="1"/>
          </p:cNvSpPr>
          <p:nvPr>
            <p:ph idx="1"/>
          </p:nvPr>
        </p:nvSpPr>
        <p:spPr/>
        <p:txBody>
          <a:bodyPr>
            <a:normAutofit/>
          </a:bodyPr>
          <a:lstStyle/>
          <a:p>
            <a:r>
              <a:rPr lang="en-US" dirty="0"/>
              <a:t>Initial cluster size 1:1 (</a:t>
            </a:r>
            <a:r>
              <a:rPr lang="en-US" dirty="0" err="1"/>
              <a:t>manager:worker</a:t>
            </a:r>
            <a:r>
              <a:rPr lang="en-US" dirty="0"/>
              <a:t>)</a:t>
            </a:r>
          </a:p>
          <a:p>
            <a:pPr lvl="1"/>
            <a:r>
              <a:rPr lang="en-US" dirty="0"/>
              <a:t>Scale workers up to 100.</a:t>
            </a:r>
          </a:p>
          <a:p>
            <a:pPr lvl="1"/>
            <a:endParaRPr lang="en-US" dirty="0"/>
          </a:p>
          <a:p>
            <a:r>
              <a:rPr lang="en-US" dirty="0"/>
              <a:t>Results:</a:t>
            </a:r>
          </a:p>
          <a:p>
            <a:pPr lvl="1"/>
            <a:r>
              <a:rPr lang="en-IE" dirty="0"/>
              <a:t>On average it took around 1 minute and 37 seconds. </a:t>
            </a:r>
          </a:p>
          <a:p>
            <a:pPr lvl="1"/>
            <a:r>
              <a:rPr lang="en-IE" dirty="0"/>
              <a:t>The difference between the fastest run and slowest was less than 60 seconds.</a:t>
            </a:r>
          </a:p>
          <a:p>
            <a:pPr lvl="1"/>
            <a:endParaRPr lang="en-US" dirty="0"/>
          </a:p>
        </p:txBody>
      </p:sp>
    </p:spTree>
    <p:extLst>
      <p:ext uri="{BB962C8B-B14F-4D97-AF65-F5344CB8AC3E}">
        <p14:creationId xmlns:p14="http://schemas.microsoft.com/office/powerpoint/2010/main" val="12645710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98F03-AE03-D543-946B-78482CD24283}"/>
              </a:ext>
            </a:extLst>
          </p:cNvPr>
          <p:cNvSpPr>
            <a:spLocks noGrp="1"/>
          </p:cNvSpPr>
          <p:nvPr>
            <p:ph type="title"/>
          </p:nvPr>
        </p:nvSpPr>
        <p:spPr/>
        <p:txBody>
          <a:bodyPr/>
          <a:lstStyle/>
          <a:p>
            <a:r>
              <a:rPr lang="en-US" dirty="0"/>
              <a:t>Failure recovery - Intro</a:t>
            </a:r>
          </a:p>
        </p:txBody>
      </p:sp>
      <p:sp>
        <p:nvSpPr>
          <p:cNvPr id="8" name="Content Placeholder 7">
            <a:extLst>
              <a:ext uri="{FF2B5EF4-FFF2-40B4-BE49-F238E27FC236}">
                <a16:creationId xmlns:a16="http://schemas.microsoft.com/office/drawing/2014/main" id="{DDB9371B-D53B-CA4B-B2E2-B61345DE53D3}"/>
              </a:ext>
            </a:extLst>
          </p:cNvPr>
          <p:cNvSpPr>
            <a:spLocks noGrp="1"/>
          </p:cNvSpPr>
          <p:nvPr>
            <p:ph idx="1"/>
          </p:nvPr>
        </p:nvSpPr>
        <p:spPr/>
        <p:txBody>
          <a:bodyPr>
            <a:normAutofit/>
          </a:bodyPr>
          <a:lstStyle/>
          <a:p>
            <a:r>
              <a:rPr lang="en-IE" dirty="0"/>
              <a:t>We decided to produce failures in a controlled manner:</a:t>
            </a:r>
          </a:p>
          <a:p>
            <a:pPr lvl="1"/>
            <a:r>
              <a:rPr lang="en-IE" dirty="0"/>
              <a:t>Manager and Worker failures.</a:t>
            </a:r>
          </a:p>
          <a:p>
            <a:pPr lvl="1"/>
            <a:r>
              <a:rPr lang="en-IE" dirty="0"/>
              <a:t>Single and multiple service failures.</a:t>
            </a:r>
          </a:p>
          <a:p>
            <a:endParaRPr lang="en-IE" dirty="0"/>
          </a:p>
          <a:p>
            <a:r>
              <a:rPr lang="en-IE" dirty="0"/>
              <a:t>Goals:</a:t>
            </a:r>
          </a:p>
          <a:p>
            <a:pPr lvl="1"/>
            <a:r>
              <a:rPr lang="en-IE" dirty="0"/>
              <a:t>To examine how long it took the system to recover. </a:t>
            </a:r>
          </a:p>
          <a:p>
            <a:pPr lvl="1"/>
            <a:r>
              <a:rPr lang="en-IE" dirty="0"/>
              <a:t>Containers vs Virtual Machines</a:t>
            </a:r>
          </a:p>
        </p:txBody>
      </p:sp>
    </p:spTree>
    <p:extLst>
      <p:ext uri="{BB962C8B-B14F-4D97-AF65-F5344CB8AC3E}">
        <p14:creationId xmlns:p14="http://schemas.microsoft.com/office/powerpoint/2010/main" val="20115381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98F03-AE03-D543-946B-78482CD24283}"/>
              </a:ext>
            </a:extLst>
          </p:cNvPr>
          <p:cNvSpPr>
            <a:spLocks noGrp="1"/>
          </p:cNvSpPr>
          <p:nvPr>
            <p:ph type="title"/>
          </p:nvPr>
        </p:nvSpPr>
        <p:spPr/>
        <p:txBody>
          <a:bodyPr/>
          <a:lstStyle/>
          <a:p>
            <a:r>
              <a:rPr lang="en-US" dirty="0"/>
              <a:t>Failure recovery - Results</a:t>
            </a:r>
          </a:p>
        </p:txBody>
      </p:sp>
      <p:sp>
        <p:nvSpPr>
          <p:cNvPr id="5" name="Content Placeholder 4">
            <a:extLst>
              <a:ext uri="{FF2B5EF4-FFF2-40B4-BE49-F238E27FC236}">
                <a16:creationId xmlns:a16="http://schemas.microsoft.com/office/drawing/2014/main" id="{31C5119C-E136-2E4B-8733-E8E8DF9EB54E}"/>
              </a:ext>
            </a:extLst>
          </p:cNvPr>
          <p:cNvSpPr>
            <a:spLocks noGrp="1"/>
          </p:cNvSpPr>
          <p:nvPr>
            <p:ph idx="1"/>
          </p:nvPr>
        </p:nvSpPr>
        <p:spPr/>
        <p:txBody>
          <a:bodyPr/>
          <a:lstStyle/>
          <a:p>
            <a:r>
              <a:rPr lang="en-US" dirty="0"/>
              <a:t>Nodes:</a:t>
            </a:r>
          </a:p>
          <a:p>
            <a:endParaRPr lang="en-US" dirty="0"/>
          </a:p>
          <a:p>
            <a:endParaRPr lang="en-US" dirty="0"/>
          </a:p>
          <a:p>
            <a:r>
              <a:rPr lang="en-US" dirty="0"/>
              <a:t>Services:</a:t>
            </a:r>
          </a:p>
          <a:p>
            <a:pPr marL="0" indent="0">
              <a:buNone/>
            </a:pPr>
            <a:endParaRPr lang="en-US" dirty="0"/>
          </a:p>
        </p:txBody>
      </p:sp>
      <p:graphicFrame>
        <p:nvGraphicFramePr>
          <p:cNvPr id="14" name="Table 13">
            <a:extLst>
              <a:ext uri="{FF2B5EF4-FFF2-40B4-BE49-F238E27FC236}">
                <a16:creationId xmlns:a16="http://schemas.microsoft.com/office/drawing/2014/main" id="{15A7F76C-3288-0143-B8DD-75EBEA764F12}"/>
              </a:ext>
            </a:extLst>
          </p:cNvPr>
          <p:cNvGraphicFramePr>
            <a:graphicFrameLocks noGrp="1"/>
          </p:cNvGraphicFramePr>
          <p:nvPr>
            <p:extLst>
              <p:ext uri="{D42A27DB-BD31-4B8C-83A1-F6EECF244321}">
                <p14:modId xmlns:p14="http://schemas.microsoft.com/office/powerpoint/2010/main" val="3059371887"/>
              </p:ext>
            </p:extLst>
          </p:nvPr>
        </p:nvGraphicFramePr>
        <p:xfrm>
          <a:off x="4009642" y="2099562"/>
          <a:ext cx="4169537" cy="1152752"/>
        </p:xfrm>
        <a:graphic>
          <a:graphicData uri="http://schemas.openxmlformats.org/drawingml/2006/table">
            <a:tbl>
              <a:tblPr firstRow="1" firstCol="1" bandRow="1">
                <a:tableStyleId>{5940675A-B579-460E-94D1-54222C63F5DA}</a:tableStyleId>
              </a:tblPr>
              <a:tblGrid>
                <a:gridCol w="1091057">
                  <a:extLst>
                    <a:ext uri="{9D8B030D-6E8A-4147-A177-3AD203B41FA5}">
                      <a16:colId xmlns:a16="http://schemas.microsoft.com/office/drawing/2014/main" val="2026741639"/>
                    </a:ext>
                  </a:extLst>
                </a:gridCol>
                <a:gridCol w="1732216">
                  <a:extLst>
                    <a:ext uri="{9D8B030D-6E8A-4147-A177-3AD203B41FA5}">
                      <a16:colId xmlns:a16="http://schemas.microsoft.com/office/drawing/2014/main" val="3695838434"/>
                    </a:ext>
                  </a:extLst>
                </a:gridCol>
                <a:gridCol w="1346264">
                  <a:extLst>
                    <a:ext uri="{9D8B030D-6E8A-4147-A177-3AD203B41FA5}">
                      <a16:colId xmlns:a16="http://schemas.microsoft.com/office/drawing/2014/main" val="3843955939"/>
                    </a:ext>
                  </a:extLst>
                </a:gridCol>
              </a:tblGrid>
              <a:tr h="576376">
                <a:tc>
                  <a:txBody>
                    <a:bodyPr/>
                    <a:lstStyle/>
                    <a:p>
                      <a:pPr algn="ctr">
                        <a:spcAft>
                          <a:spcPts val="0"/>
                        </a:spcAft>
                      </a:pPr>
                      <a:r>
                        <a:rPr lang="en-IE" sz="1600" b="0" dirty="0">
                          <a:effectLst/>
                        </a:rPr>
                        <a:t> </a:t>
                      </a:r>
                    </a:p>
                    <a:p>
                      <a:pPr algn="ctr">
                        <a:spcAft>
                          <a:spcPts val="0"/>
                        </a:spcAft>
                      </a:pPr>
                      <a:r>
                        <a:rPr lang="en-IE" sz="1600" b="0" dirty="0">
                          <a:effectLst/>
                        </a:rPr>
                        <a:t>Node Type</a:t>
                      </a:r>
                      <a:endParaRPr lang="en-IE"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b="0" dirty="0">
                          <a:effectLst/>
                        </a:rPr>
                        <a:t>Average</a:t>
                      </a:r>
                    </a:p>
                    <a:p>
                      <a:pPr algn="ctr">
                        <a:spcAft>
                          <a:spcPts val="0"/>
                        </a:spcAft>
                      </a:pPr>
                      <a:r>
                        <a:rPr lang="en-IE" sz="1600" b="0" dirty="0">
                          <a:effectLst/>
                        </a:rPr>
                        <a:t>Failure Notice Time</a:t>
                      </a:r>
                      <a:endParaRPr lang="en-IE"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b="0" dirty="0">
                          <a:effectLst/>
                        </a:rPr>
                        <a:t>Average</a:t>
                      </a:r>
                    </a:p>
                    <a:p>
                      <a:pPr algn="ctr">
                        <a:spcAft>
                          <a:spcPts val="0"/>
                        </a:spcAft>
                      </a:pPr>
                      <a:r>
                        <a:rPr lang="en-IE" sz="1600" b="0" dirty="0">
                          <a:effectLst/>
                        </a:rPr>
                        <a:t>Recovery Time</a:t>
                      </a:r>
                      <a:endParaRPr lang="en-IE"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77738719"/>
                  </a:ext>
                </a:extLst>
              </a:tr>
              <a:tr h="288188">
                <a:tc>
                  <a:txBody>
                    <a:bodyPr/>
                    <a:lstStyle/>
                    <a:p>
                      <a:pPr algn="ctr">
                        <a:spcAft>
                          <a:spcPts val="0"/>
                        </a:spcAft>
                      </a:pPr>
                      <a:r>
                        <a:rPr lang="en-IE" sz="1600" b="0" dirty="0">
                          <a:effectLst/>
                        </a:rPr>
                        <a:t>worker</a:t>
                      </a:r>
                      <a:endParaRPr lang="en-IE"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b="0">
                          <a:effectLst/>
                        </a:rPr>
                        <a:t>14.80s</a:t>
                      </a:r>
                      <a:endParaRPr lang="en-IE" sz="1600" b="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b="0" dirty="0">
                          <a:effectLst/>
                        </a:rPr>
                        <a:t>4.62m</a:t>
                      </a:r>
                      <a:endParaRPr lang="en-IE"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3730877102"/>
                  </a:ext>
                </a:extLst>
              </a:tr>
              <a:tr h="288188">
                <a:tc>
                  <a:txBody>
                    <a:bodyPr/>
                    <a:lstStyle/>
                    <a:p>
                      <a:pPr algn="ctr">
                        <a:spcAft>
                          <a:spcPts val="0"/>
                        </a:spcAft>
                      </a:pPr>
                      <a:r>
                        <a:rPr lang="en-IE" sz="1600" b="0" dirty="0">
                          <a:effectLst/>
                        </a:rPr>
                        <a:t>manager</a:t>
                      </a:r>
                      <a:endParaRPr lang="en-IE"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b="0" dirty="0">
                          <a:effectLst/>
                        </a:rPr>
                        <a:t>0.15s</a:t>
                      </a:r>
                      <a:endParaRPr lang="en-IE"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pPr algn="ctr">
                        <a:spcAft>
                          <a:spcPts val="0"/>
                        </a:spcAft>
                      </a:pPr>
                      <a:r>
                        <a:rPr lang="en-IE" sz="1600" b="0" dirty="0">
                          <a:effectLst/>
                        </a:rPr>
                        <a:t>5.25m</a:t>
                      </a:r>
                      <a:endParaRPr lang="en-IE" sz="16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538768102"/>
                  </a:ext>
                </a:extLst>
              </a:tr>
            </a:tbl>
          </a:graphicData>
        </a:graphic>
      </p:graphicFrame>
      <p:graphicFrame>
        <p:nvGraphicFramePr>
          <p:cNvPr id="15" name="Table 14">
            <a:extLst>
              <a:ext uri="{FF2B5EF4-FFF2-40B4-BE49-F238E27FC236}">
                <a16:creationId xmlns:a16="http://schemas.microsoft.com/office/drawing/2014/main" id="{8533F8D0-0D4A-4D4E-8E95-89ECA90A8E7A}"/>
              </a:ext>
            </a:extLst>
          </p:cNvPr>
          <p:cNvGraphicFramePr>
            <a:graphicFrameLocks noGrp="1"/>
          </p:cNvGraphicFramePr>
          <p:nvPr>
            <p:extLst>
              <p:ext uri="{D42A27DB-BD31-4B8C-83A1-F6EECF244321}">
                <p14:modId xmlns:p14="http://schemas.microsoft.com/office/powerpoint/2010/main" val="2408871757"/>
              </p:ext>
            </p:extLst>
          </p:nvPr>
        </p:nvGraphicFramePr>
        <p:xfrm>
          <a:off x="4255894" y="3812654"/>
          <a:ext cx="3677032" cy="1099588"/>
        </p:xfrm>
        <a:graphic>
          <a:graphicData uri="http://schemas.openxmlformats.org/drawingml/2006/table">
            <a:tbl>
              <a:tblPr firstRow="1" firstCol="1" bandRow="1">
                <a:tableStyleId>{5940675A-B579-460E-94D1-54222C63F5DA}</a:tableStyleId>
              </a:tblPr>
              <a:tblGrid>
                <a:gridCol w="2330768">
                  <a:extLst>
                    <a:ext uri="{9D8B030D-6E8A-4147-A177-3AD203B41FA5}">
                      <a16:colId xmlns:a16="http://schemas.microsoft.com/office/drawing/2014/main" val="3741526143"/>
                    </a:ext>
                  </a:extLst>
                </a:gridCol>
                <a:gridCol w="1346264">
                  <a:extLst>
                    <a:ext uri="{9D8B030D-6E8A-4147-A177-3AD203B41FA5}">
                      <a16:colId xmlns:a16="http://schemas.microsoft.com/office/drawing/2014/main" val="3518713102"/>
                    </a:ext>
                  </a:extLst>
                </a:gridCol>
              </a:tblGrid>
              <a:tr h="549794">
                <a:tc>
                  <a:txBody>
                    <a:bodyPr/>
                    <a:lstStyle/>
                    <a:p>
                      <a:pPr algn="ctr">
                        <a:spcAft>
                          <a:spcPts val="0"/>
                        </a:spcAft>
                      </a:pPr>
                      <a:r>
                        <a:rPr lang="en-IE" sz="1600" dirty="0">
                          <a:effectLst/>
                        </a:rPr>
                        <a:t> </a:t>
                      </a:r>
                    </a:p>
                    <a:p>
                      <a:pPr algn="l">
                        <a:spcAft>
                          <a:spcPts val="0"/>
                        </a:spcAft>
                      </a:pPr>
                      <a:r>
                        <a:rPr lang="en-IE" sz="1600" dirty="0">
                          <a:effectLst/>
                        </a:rPr>
                        <a:t>Number of replica failures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Average</a:t>
                      </a:r>
                    </a:p>
                    <a:p>
                      <a:pPr algn="ctr">
                        <a:spcAft>
                          <a:spcPts val="0"/>
                        </a:spcAft>
                      </a:pPr>
                      <a:r>
                        <a:rPr lang="en-IE" sz="1600" dirty="0">
                          <a:effectLst/>
                        </a:rPr>
                        <a:t>Recovery Time</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16930184"/>
                  </a:ext>
                </a:extLst>
              </a:tr>
              <a:tr h="274897">
                <a:tc>
                  <a:txBody>
                    <a:bodyPr/>
                    <a:lstStyle/>
                    <a:p>
                      <a:pPr algn="ctr">
                        <a:spcAft>
                          <a:spcPts val="0"/>
                        </a:spcAft>
                      </a:pPr>
                      <a:r>
                        <a:rPr lang="en-IE" sz="1600">
                          <a:effectLst/>
                        </a:rPr>
                        <a:t>1</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a:effectLst/>
                        </a:rPr>
                        <a:t>5.53s</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568023574"/>
                  </a:ext>
                </a:extLst>
              </a:tr>
              <a:tr h="274897">
                <a:tc>
                  <a:txBody>
                    <a:bodyPr/>
                    <a:lstStyle/>
                    <a:p>
                      <a:pPr algn="ctr">
                        <a:spcAft>
                          <a:spcPts val="0"/>
                        </a:spcAft>
                      </a:pPr>
                      <a:r>
                        <a:rPr lang="en-IE" sz="1600">
                          <a:effectLst/>
                        </a:rPr>
                        <a:t>10</a:t>
                      </a:r>
                      <a:endParaRPr lang="en-IE"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ctr">
                        <a:spcAft>
                          <a:spcPts val="0"/>
                        </a:spcAft>
                      </a:pPr>
                      <a:r>
                        <a:rPr lang="en-IE" sz="1600" dirty="0">
                          <a:effectLst/>
                        </a:rPr>
                        <a:t>10.83s</a:t>
                      </a:r>
                      <a:endParaRPr lang="en-IE"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3860544914"/>
                  </a:ext>
                </a:extLst>
              </a:tr>
            </a:tbl>
          </a:graphicData>
        </a:graphic>
      </p:graphicFrame>
    </p:spTree>
    <p:extLst>
      <p:ext uri="{BB962C8B-B14F-4D97-AF65-F5344CB8AC3E}">
        <p14:creationId xmlns:p14="http://schemas.microsoft.com/office/powerpoint/2010/main" val="23998476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3FD6A-E84F-B94F-923C-06B73740ECA6}"/>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ECEB54B-F2F9-DD46-92A8-0693549BEE01}"/>
              </a:ext>
            </a:extLst>
          </p:cNvPr>
          <p:cNvSpPr>
            <a:spLocks noGrp="1"/>
          </p:cNvSpPr>
          <p:nvPr>
            <p:ph idx="1"/>
          </p:nvPr>
        </p:nvSpPr>
        <p:spPr/>
        <p:txBody>
          <a:bodyPr/>
          <a:lstStyle/>
          <a:p>
            <a:r>
              <a:rPr lang="en-US" dirty="0"/>
              <a:t>We need more in-dept research of key areas.</a:t>
            </a:r>
          </a:p>
          <a:p>
            <a:r>
              <a:rPr lang="en-US" dirty="0"/>
              <a:t>Future work</a:t>
            </a:r>
          </a:p>
          <a:p>
            <a:pPr lvl="1"/>
            <a:r>
              <a:rPr lang="en-US" dirty="0"/>
              <a:t>Hybrid cloud security and benefits.</a:t>
            </a:r>
          </a:p>
          <a:p>
            <a:pPr lvl="1"/>
            <a:r>
              <a:rPr lang="en-US" dirty="0"/>
              <a:t>Open Source stable release 1.0.</a:t>
            </a:r>
          </a:p>
          <a:p>
            <a:r>
              <a:rPr lang="en-US" dirty="0"/>
              <a:t>More work on process and tool standardization.</a:t>
            </a:r>
          </a:p>
          <a:p>
            <a:pPr lvl="1"/>
            <a:endParaRPr lang="en-US" dirty="0"/>
          </a:p>
        </p:txBody>
      </p:sp>
    </p:spTree>
    <p:extLst>
      <p:ext uri="{BB962C8B-B14F-4D97-AF65-F5344CB8AC3E}">
        <p14:creationId xmlns:p14="http://schemas.microsoft.com/office/powerpoint/2010/main" val="18917915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FDF0A-76DF-8345-8EC4-690F6B284355}"/>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62E11BEB-E134-2447-8B21-E2D461B72795}"/>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850408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p:txBody>
          <a:bodyPr>
            <a:normAutofit fontScale="92500" lnSpcReduction="10000"/>
          </a:bodyPr>
          <a:lstStyle/>
          <a:p>
            <a:r>
              <a:rPr lang="en-US" dirty="0"/>
              <a:t>What makes a production ready PaaS?</a:t>
            </a:r>
          </a:p>
          <a:p>
            <a:endParaRPr lang="en-US" dirty="0"/>
          </a:p>
          <a:p>
            <a:r>
              <a:rPr lang="en-US" dirty="0"/>
              <a:t>What are the benefits and current state of containers platforms?</a:t>
            </a:r>
          </a:p>
          <a:p>
            <a:endParaRPr lang="en-US" dirty="0"/>
          </a:p>
          <a:p>
            <a:r>
              <a:rPr lang="en-US" dirty="0"/>
              <a:t>Why are smaller companies finding it hard to employ container solutions?</a:t>
            </a:r>
          </a:p>
          <a:p>
            <a:endParaRPr lang="en-US" dirty="0"/>
          </a:p>
          <a:p>
            <a:r>
              <a:rPr lang="en-US" dirty="0"/>
              <a:t>What solution can we find to help everyone adopt these solutions?</a:t>
            </a:r>
          </a:p>
        </p:txBody>
      </p:sp>
    </p:spTree>
    <p:extLst>
      <p:ext uri="{BB962C8B-B14F-4D97-AF65-F5344CB8AC3E}">
        <p14:creationId xmlns:p14="http://schemas.microsoft.com/office/powerpoint/2010/main" val="3688394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a:t>PRODUCTION READY</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a:xfrm>
            <a:off x="1141412" y="2249487"/>
            <a:ext cx="9905999" cy="2282756"/>
          </a:xfrm>
        </p:spPr>
        <p:txBody>
          <a:bodyPr numCol="2">
            <a:normAutofit/>
          </a:bodyPr>
          <a:lstStyle/>
          <a:p>
            <a:r>
              <a:rPr lang="en-US" dirty="0"/>
              <a:t>Conferences and Meetups:</a:t>
            </a:r>
          </a:p>
          <a:p>
            <a:pPr lvl="1"/>
            <a:r>
              <a:rPr lang="en-US" dirty="0" err="1"/>
              <a:t>DockerConEU</a:t>
            </a:r>
            <a:r>
              <a:rPr lang="en-US" dirty="0"/>
              <a:t> 17 Copenhagen.</a:t>
            </a:r>
          </a:p>
          <a:p>
            <a:pPr lvl="1"/>
            <a:r>
              <a:rPr lang="en-US" dirty="0" err="1"/>
              <a:t>ShipItCon</a:t>
            </a:r>
            <a:r>
              <a:rPr lang="en-US" dirty="0"/>
              <a:t> Dublin.</a:t>
            </a:r>
          </a:p>
          <a:p>
            <a:pPr lvl="1"/>
            <a:r>
              <a:rPr lang="en-US" dirty="0"/>
              <a:t>Docker Dublin.</a:t>
            </a:r>
          </a:p>
        </p:txBody>
      </p:sp>
    </p:spTree>
    <p:extLst>
      <p:ext uri="{BB962C8B-B14F-4D97-AF65-F5344CB8AC3E}">
        <p14:creationId xmlns:p14="http://schemas.microsoft.com/office/powerpoint/2010/main" val="1593705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a:t>PRODUCTION READY</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a:xfrm>
            <a:off x="1141412" y="2249487"/>
            <a:ext cx="9905999" cy="2282756"/>
          </a:xfrm>
        </p:spPr>
        <p:txBody>
          <a:bodyPr numCol="2">
            <a:normAutofit/>
          </a:bodyPr>
          <a:lstStyle/>
          <a:p>
            <a:r>
              <a:rPr lang="en-US" dirty="0"/>
              <a:t>Conferences and Meetups:</a:t>
            </a:r>
          </a:p>
          <a:p>
            <a:pPr lvl="1"/>
            <a:r>
              <a:rPr lang="en-US" dirty="0" err="1"/>
              <a:t>DockerConEU</a:t>
            </a:r>
            <a:r>
              <a:rPr lang="en-US" dirty="0"/>
              <a:t> 17 Copenhagen.</a:t>
            </a:r>
          </a:p>
          <a:p>
            <a:pPr lvl="1"/>
            <a:r>
              <a:rPr lang="en-US" dirty="0" err="1"/>
              <a:t>ShipItCon</a:t>
            </a:r>
            <a:r>
              <a:rPr lang="en-US" dirty="0"/>
              <a:t> Dublin.</a:t>
            </a:r>
          </a:p>
          <a:p>
            <a:pPr lvl="1"/>
            <a:r>
              <a:rPr lang="en-US" dirty="0"/>
              <a:t>Docker Dublin.</a:t>
            </a:r>
          </a:p>
          <a:p>
            <a:r>
              <a:rPr lang="en-US" dirty="0"/>
              <a:t>Research work:</a:t>
            </a:r>
          </a:p>
          <a:p>
            <a:pPr lvl="1"/>
            <a:r>
              <a:rPr lang="en-US" dirty="0"/>
              <a:t>Containerization and the PaaS Cloud - Claus </a:t>
            </a:r>
            <a:r>
              <a:rPr lang="en-US" dirty="0" err="1"/>
              <a:t>Pahl</a:t>
            </a:r>
            <a:r>
              <a:rPr lang="en-US" dirty="0"/>
              <a:t>.</a:t>
            </a:r>
          </a:p>
          <a:p>
            <a:pPr lvl="1"/>
            <a:r>
              <a:rPr lang="en-US" dirty="0"/>
              <a:t>Scaling Docker with Swarm - Andrea </a:t>
            </a:r>
            <a:r>
              <a:rPr lang="en-US" dirty="0" err="1"/>
              <a:t>Luzzardi</a:t>
            </a:r>
            <a:r>
              <a:rPr lang="en-US" dirty="0"/>
              <a:t>.</a:t>
            </a:r>
          </a:p>
        </p:txBody>
      </p:sp>
    </p:spTree>
    <p:extLst>
      <p:ext uri="{BB962C8B-B14F-4D97-AF65-F5344CB8AC3E}">
        <p14:creationId xmlns:p14="http://schemas.microsoft.com/office/powerpoint/2010/main" val="2683637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a:t>PRODUCTION READY</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a:xfrm>
            <a:off x="1141412" y="2249487"/>
            <a:ext cx="9905999" cy="2282756"/>
          </a:xfrm>
        </p:spPr>
        <p:txBody>
          <a:bodyPr numCol="2">
            <a:normAutofit/>
          </a:bodyPr>
          <a:lstStyle/>
          <a:p>
            <a:r>
              <a:rPr lang="en-US" dirty="0"/>
              <a:t>Infrastructure</a:t>
            </a:r>
          </a:p>
          <a:p>
            <a:r>
              <a:rPr lang="en-US" dirty="0"/>
              <a:t>Orchestration</a:t>
            </a:r>
          </a:p>
          <a:p>
            <a:r>
              <a:rPr lang="en-US" dirty="0"/>
              <a:t>Networking</a:t>
            </a:r>
          </a:p>
          <a:p>
            <a:r>
              <a:rPr lang="en-US" dirty="0"/>
              <a:t>Data Storage and Back-up</a:t>
            </a:r>
          </a:p>
          <a:p>
            <a:r>
              <a:rPr lang="en-US" dirty="0"/>
              <a:t>CI and CD</a:t>
            </a:r>
          </a:p>
          <a:p>
            <a:r>
              <a:rPr lang="en-US" dirty="0"/>
              <a:t>Central Logging &amp; Monitoring</a:t>
            </a:r>
          </a:p>
          <a:p>
            <a:endParaRPr lang="en-US" dirty="0"/>
          </a:p>
        </p:txBody>
      </p:sp>
    </p:spTree>
    <p:extLst>
      <p:ext uri="{BB962C8B-B14F-4D97-AF65-F5344CB8AC3E}">
        <p14:creationId xmlns:p14="http://schemas.microsoft.com/office/powerpoint/2010/main" val="3346040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err="1"/>
              <a:t>PAaSPURE</a:t>
            </a:r>
            <a:r>
              <a:rPr lang="en-US" dirty="0"/>
              <a:t> - intro</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p:txBody>
          <a:bodyPr/>
          <a:lstStyle/>
          <a:p>
            <a:r>
              <a:rPr lang="en-US" dirty="0" err="1"/>
              <a:t>PureObjects</a:t>
            </a:r>
            <a:r>
              <a:rPr lang="en-US" dirty="0"/>
              <a:t>:</a:t>
            </a:r>
          </a:p>
          <a:p>
            <a:pPr lvl="1"/>
            <a:r>
              <a:rPr lang="en-US" dirty="0"/>
              <a:t>Modules</a:t>
            </a:r>
          </a:p>
          <a:p>
            <a:pPr lvl="1"/>
            <a:r>
              <a:rPr lang="en-US" dirty="0"/>
              <a:t>Components</a:t>
            </a:r>
          </a:p>
        </p:txBody>
      </p:sp>
    </p:spTree>
    <p:extLst>
      <p:ext uri="{BB962C8B-B14F-4D97-AF65-F5344CB8AC3E}">
        <p14:creationId xmlns:p14="http://schemas.microsoft.com/office/powerpoint/2010/main" val="3515978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86E77-6BC0-B944-9F82-2952C1C65C70}"/>
              </a:ext>
            </a:extLst>
          </p:cNvPr>
          <p:cNvSpPr>
            <a:spLocks noGrp="1"/>
          </p:cNvSpPr>
          <p:nvPr>
            <p:ph type="title"/>
          </p:nvPr>
        </p:nvSpPr>
        <p:spPr/>
        <p:txBody>
          <a:bodyPr/>
          <a:lstStyle/>
          <a:p>
            <a:r>
              <a:rPr lang="en-US" dirty="0" err="1"/>
              <a:t>PAaSPURE</a:t>
            </a:r>
            <a:r>
              <a:rPr lang="en-US" dirty="0"/>
              <a:t> - intro</a:t>
            </a:r>
          </a:p>
        </p:txBody>
      </p:sp>
      <p:sp>
        <p:nvSpPr>
          <p:cNvPr id="3" name="Content Placeholder 2">
            <a:extLst>
              <a:ext uri="{FF2B5EF4-FFF2-40B4-BE49-F238E27FC236}">
                <a16:creationId xmlns:a16="http://schemas.microsoft.com/office/drawing/2014/main" id="{F1584C45-64A7-8144-870B-5F72CE164103}"/>
              </a:ext>
            </a:extLst>
          </p:cNvPr>
          <p:cNvSpPr>
            <a:spLocks noGrp="1"/>
          </p:cNvSpPr>
          <p:nvPr>
            <p:ph idx="1"/>
          </p:nvPr>
        </p:nvSpPr>
        <p:spPr/>
        <p:txBody>
          <a:bodyPr/>
          <a:lstStyle/>
          <a:p>
            <a:r>
              <a:rPr lang="en-US" dirty="0" err="1"/>
              <a:t>PureObjects</a:t>
            </a:r>
            <a:r>
              <a:rPr lang="en-US" dirty="0"/>
              <a:t>:</a:t>
            </a:r>
          </a:p>
          <a:p>
            <a:pPr lvl="1"/>
            <a:r>
              <a:rPr lang="en-US" dirty="0"/>
              <a:t>Modules</a:t>
            </a:r>
          </a:p>
          <a:p>
            <a:pPr lvl="1"/>
            <a:r>
              <a:rPr lang="en-US" dirty="0"/>
              <a:t>Components</a:t>
            </a:r>
          </a:p>
        </p:txBody>
      </p:sp>
      <p:pic>
        <p:nvPicPr>
          <p:cNvPr id="4" name="Picture 3">
            <a:extLst>
              <a:ext uri="{FF2B5EF4-FFF2-40B4-BE49-F238E27FC236}">
                <a16:creationId xmlns:a16="http://schemas.microsoft.com/office/drawing/2014/main" id="{CCE88411-D577-6047-AF83-E69AC0FDD820}"/>
              </a:ext>
            </a:extLst>
          </p:cNvPr>
          <p:cNvPicPr>
            <a:picLocks noChangeAspect="1"/>
          </p:cNvPicPr>
          <p:nvPr/>
        </p:nvPicPr>
        <p:blipFill>
          <a:blip r:embed="rId3"/>
          <a:stretch>
            <a:fillRect/>
          </a:stretch>
        </p:blipFill>
        <p:spPr>
          <a:xfrm>
            <a:off x="5073650" y="2097088"/>
            <a:ext cx="5420922" cy="3575050"/>
          </a:xfrm>
          <a:prstGeom prst="rect">
            <a:avLst/>
          </a:prstGeom>
        </p:spPr>
      </p:pic>
    </p:spTree>
    <p:extLst>
      <p:ext uri="{BB962C8B-B14F-4D97-AF65-F5344CB8AC3E}">
        <p14:creationId xmlns:p14="http://schemas.microsoft.com/office/powerpoint/2010/main" val="2018840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11636</TotalTime>
  <Words>3118</Words>
  <Application>Microsoft Macintosh PowerPoint</Application>
  <PresentationFormat>Widescreen</PresentationFormat>
  <Paragraphs>598</Paragraphs>
  <Slides>37</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Times New Roman</vt:lpstr>
      <vt:lpstr>Trebuchet MS</vt:lpstr>
      <vt:lpstr>Tw Cen MT</vt:lpstr>
      <vt:lpstr>Circuit</vt:lpstr>
      <vt:lpstr>The applicability of container technologies for building a secure production ready PaaS</vt:lpstr>
      <vt:lpstr>INTRO</vt:lpstr>
      <vt:lpstr>INTRO</vt:lpstr>
      <vt:lpstr>Research QUESTIONS</vt:lpstr>
      <vt:lpstr>PRODUCTION READY</vt:lpstr>
      <vt:lpstr>PRODUCTION READY</vt:lpstr>
      <vt:lpstr>PRODUCTION READY</vt:lpstr>
      <vt:lpstr>PAaSPURE - intro</vt:lpstr>
      <vt:lpstr>PAaSPURE - intro</vt:lpstr>
      <vt:lpstr>PAaSPURE - intro</vt:lpstr>
      <vt:lpstr>PAaSPURE - Benefits</vt:lpstr>
      <vt:lpstr>PAaSPURE – Architecture 1</vt:lpstr>
      <vt:lpstr>HUB demo</vt:lpstr>
      <vt:lpstr>PAaSPURE – Architecture 2</vt:lpstr>
      <vt:lpstr>PAaSPURE - Config file</vt:lpstr>
      <vt:lpstr>PAaSPURE - Versioning</vt:lpstr>
      <vt:lpstr>CLI Demo</vt:lpstr>
      <vt:lpstr>Experiments</vt:lpstr>
      <vt:lpstr>User Evaluation - Intro</vt:lpstr>
      <vt:lpstr>User Evaluation - Intro</vt:lpstr>
      <vt:lpstr>User Evaluation - Intro</vt:lpstr>
      <vt:lpstr>User Evaluation - Overall Results</vt:lpstr>
      <vt:lpstr>User Evaluation - HUB Results</vt:lpstr>
      <vt:lpstr>Scaling, Scheduling &amp; Api response - Intro</vt:lpstr>
      <vt:lpstr>Scaling, Scheduling &amp; Api response - Intro</vt:lpstr>
      <vt:lpstr>Service scaling</vt:lpstr>
      <vt:lpstr>Service scaling - Results</vt:lpstr>
      <vt:lpstr>Service scaling - Analyses</vt:lpstr>
      <vt:lpstr>Scheduling &amp; Api response time - Results</vt:lpstr>
      <vt:lpstr>Scheduling &amp; Api response time - Results</vt:lpstr>
      <vt:lpstr>Scheduling - Single Container </vt:lpstr>
      <vt:lpstr>concurrency Bug</vt:lpstr>
      <vt:lpstr>Cluster Scaling</vt:lpstr>
      <vt:lpstr>Failure recovery - Intro</vt:lpstr>
      <vt:lpstr>Failure recovery - Results</vt:lpstr>
      <vt:lpstr>Conclusions</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applicability of container technologies for building a secure production ready PaaS</dc:title>
  <dc:creator>Vasconcelos, Ruben</dc:creator>
  <cp:lastModifiedBy>Vasconcelos, Ruben</cp:lastModifiedBy>
  <cp:revision>60</cp:revision>
  <dcterms:created xsi:type="dcterms:W3CDTF">2018-07-18T15:38:55Z</dcterms:created>
  <dcterms:modified xsi:type="dcterms:W3CDTF">2018-08-27T13:04:02Z</dcterms:modified>
</cp:coreProperties>
</file>

<file path=docProps/thumbnail.jpeg>
</file>